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256" r:id="rId2"/>
    <p:sldId id="257" r:id="rId3"/>
    <p:sldId id="263" r:id="rId4"/>
    <p:sldId id="273" r:id="rId5"/>
    <p:sldId id="274" r:id="rId6"/>
    <p:sldId id="275" r:id="rId7"/>
    <p:sldId id="276" r:id="rId8"/>
    <p:sldId id="277" r:id="rId9"/>
    <p:sldId id="278" r:id="rId10"/>
    <p:sldId id="279" r:id="rId11"/>
    <p:sldId id="280" r:id="rId12"/>
    <p:sldId id="281" r:id="rId13"/>
    <p:sldId id="282" r:id="rId14"/>
    <p:sldId id="284" r:id="rId15"/>
    <p:sldId id="283" r:id="rId16"/>
    <p:sldId id="285"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065" userDrawn="1">
          <p15:clr>
            <a:srgbClr val="A4A3A4"/>
          </p15:clr>
        </p15:guide>
        <p15:guide id="2" pos="68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8EAD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826"/>
    <p:restoredTop sz="94681"/>
  </p:normalViewPr>
  <p:slideViewPr>
    <p:cSldViewPr snapToGrid="0">
      <p:cViewPr varScale="1">
        <p:scale>
          <a:sx n="115" d="100"/>
          <a:sy n="115" d="100"/>
        </p:scale>
        <p:origin x="232" y="208"/>
      </p:cViewPr>
      <p:guideLst>
        <p:guide orient="horz" pos="4065"/>
        <p:guide pos="68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8FB027-9A8F-8045-B502-6E167BAEF5E5}" type="datetimeFigureOut">
              <a:rPr lang="fr-FR" smtClean="0"/>
              <a:t>23/08/2024</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388883-77D9-E642-A531-AC0A04F456F7}" type="slidenum">
              <a:rPr lang="fr-FR" smtClean="0"/>
              <a:t>‹N°›</a:t>
            </a:fld>
            <a:endParaRPr lang="fr-FR"/>
          </a:p>
        </p:txBody>
      </p:sp>
    </p:spTree>
    <p:extLst>
      <p:ext uri="{BB962C8B-B14F-4D97-AF65-F5344CB8AC3E}">
        <p14:creationId xmlns:p14="http://schemas.microsoft.com/office/powerpoint/2010/main" val="18590028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E63459D-186F-551F-CB3B-E6813D4F8202}"/>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045061EF-876F-0C14-5F4C-D7B09F28D5A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4496CDE-2F81-E31B-FB39-C82412C51982}"/>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5" name="Espace réservé du pied de page 4">
            <a:extLst>
              <a:ext uri="{FF2B5EF4-FFF2-40B4-BE49-F238E27FC236}">
                <a16:creationId xmlns:a16="http://schemas.microsoft.com/office/drawing/2014/main" id="{1DCB0CB6-9E87-F200-62F1-0A0DF733F2B9}"/>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578C859-7A53-A4BE-4B86-254E97C48DD2}"/>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3217366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116A35-3B44-199D-085D-6593036C2F2F}"/>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D3E80909-99C7-09F0-06B7-66BE7DD6CFC9}"/>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5B66834-CBDE-6B93-304A-7797336E01F1}"/>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5" name="Espace réservé du pied de page 4">
            <a:extLst>
              <a:ext uri="{FF2B5EF4-FFF2-40B4-BE49-F238E27FC236}">
                <a16:creationId xmlns:a16="http://schemas.microsoft.com/office/drawing/2014/main" id="{58CD4B0D-455A-3780-4A79-6718F0FA869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C16A6415-9D9B-7B31-9906-F034F3E2C802}"/>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716131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B45698FE-75A1-43CD-E839-AACD4B7AE07E}"/>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FEC1CDA6-EF88-4E61-1542-02E2F2AFBC9B}"/>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668403C-0F50-B14D-E0F8-C695D2A90140}"/>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5" name="Espace réservé du pied de page 4">
            <a:extLst>
              <a:ext uri="{FF2B5EF4-FFF2-40B4-BE49-F238E27FC236}">
                <a16:creationId xmlns:a16="http://schemas.microsoft.com/office/drawing/2014/main" id="{E8EE3AEA-E1CF-8ACE-BBC7-EF35980ABDE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14F48C4-5B57-6415-1D27-1BFF156CD6CF}"/>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19635593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3726A74-9337-F568-084C-5B028A498234}"/>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867A5AC-1DF4-53F8-B2ED-E049868C685D}"/>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F1CCA94-1593-A1A8-9974-77B370B90A1A}"/>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5" name="Espace réservé du pied de page 4">
            <a:extLst>
              <a:ext uri="{FF2B5EF4-FFF2-40B4-BE49-F238E27FC236}">
                <a16:creationId xmlns:a16="http://schemas.microsoft.com/office/drawing/2014/main" id="{0E4E2F6A-D101-B9ED-6877-9C4C883BD83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69AA3FD0-6382-ED9D-5B0F-992485C644D0}"/>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587207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6ADC1B-42FA-D514-6614-68360291577D}"/>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05BFE2FB-D080-75F5-E053-806E078A2F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36BF9F10-72C9-0B98-CED6-EE821854AC87}"/>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5" name="Espace réservé du pied de page 4">
            <a:extLst>
              <a:ext uri="{FF2B5EF4-FFF2-40B4-BE49-F238E27FC236}">
                <a16:creationId xmlns:a16="http://schemas.microsoft.com/office/drawing/2014/main" id="{80CF0F1B-22E7-65BF-EFBB-89B3504578C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8ABCE60E-BA73-2302-CFB4-E6EF97AB0785}"/>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3929904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F04D333-9062-0102-4A9E-8970429FD39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D6184AC5-9C1F-204A-9C51-53AD2050350E}"/>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D66689EC-5AF7-0CE6-03AE-1C3EF4C341E9}"/>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BF4E2BB4-D0B7-B9A2-0F21-C8F00C01EFFA}"/>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6" name="Espace réservé du pied de page 5">
            <a:extLst>
              <a:ext uri="{FF2B5EF4-FFF2-40B4-BE49-F238E27FC236}">
                <a16:creationId xmlns:a16="http://schemas.microsoft.com/office/drawing/2014/main" id="{0FA00C0A-53F0-9667-C7B2-11A7048C397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8F7F8B8F-C802-9722-3FC2-F908DBF6E9F3}"/>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4045557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AF26F12-C725-4811-648A-0B32561DE669}"/>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4AFAE426-E207-2541-9AD3-3570389C35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C2C6F237-5E4F-A5AB-59E7-0D17B66DBF20}"/>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D1129C99-52C2-AFAD-601D-2A5D2746516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AE3A9398-A3CE-27F4-4608-075F936519F1}"/>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C5FC215F-BB8F-9BA1-1601-32D9803A9C83}"/>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8" name="Espace réservé du pied de page 7">
            <a:extLst>
              <a:ext uri="{FF2B5EF4-FFF2-40B4-BE49-F238E27FC236}">
                <a16:creationId xmlns:a16="http://schemas.microsoft.com/office/drawing/2014/main" id="{12AECB20-0C35-690D-8F1E-BBFCC31F5C2E}"/>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A1A0E668-D0A5-A1C5-38D6-7E6B2190E404}"/>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29406744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DCEEBC4-ADD2-BBD6-2427-716EBA2CA5DB}"/>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F03778B8-2D13-3DE9-37A7-C9FC33C44A38}"/>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4" name="Espace réservé du pied de page 3">
            <a:extLst>
              <a:ext uri="{FF2B5EF4-FFF2-40B4-BE49-F238E27FC236}">
                <a16:creationId xmlns:a16="http://schemas.microsoft.com/office/drawing/2014/main" id="{750AA4D5-409A-156E-1E6A-E3750C7AB646}"/>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BD9B8708-8D74-8D27-E705-CC4B4A54B620}"/>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2214838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5BDFB924-5CBB-54BE-FB45-DEDD2F7C558E}"/>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3" name="Espace réservé du pied de page 2">
            <a:extLst>
              <a:ext uri="{FF2B5EF4-FFF2-40B4-BE49-F238E27FC236}">
                <a16:creationId xmlns:a16="http://schemas.microsoft.com/office/drawing/2014/main" id="{FC033648-0341-A9FA-11D5-6FD5A8B74E0A}"/>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0EC1FF30-C49E-C24C-42B6-6F3301E21A5A}"/>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364802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BD61B07-BFA1-8AB2-7024-5CE56E29680E}"/>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C6EBA7BA-BDC0-1737-178E-E72B746F90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B2F7CF34-6709-17DF-6856-A122BD53AD7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FB20E22-5870-EEC8-4177-63738B96A943}"/>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6" name="Espace réservé du pied de page 5">
            <a:extLst>
              <a:ext uri="{FF2B5EF4-FFF2-40B4-BE49-F238E27FC236}">
                <a16:creationId xmlns:a16="http://schemas.microsoft.com/office/drawing/2014/main" id="{92A30C95-F663-B4DC-CD83-A9BB7E8F1094}"/>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7C25A8B-0938-E107-E8A1-D31B6FB56F45}"/>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292829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FC1063B-6540-B4DE-AE56-38A940023C8D}"/>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817C5A19-87B1-D7E9-435E-AF0EE7FA252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688222A7-A971-6C34-DE81-9E9D5EC5ED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A8B20FBB-E14B-9706-D6E9-7CD688BFA0C3}"/>
              </a:ext>
            </a:extLst>
          </p:cNvPr>
          <p:cNvSpPr>
            <a:spLocks noGrp="1"/>
          </p:cNvSpPr>
          <p:nvPr>
            <p:ph type="dt" sz="half" idx="10"/>
          </p:nvPr>
        </p:nvSpPr>
        <p:spPr/>
        <p:txBody>
          <a:bodyPr/>
          <a:lstStyle/>
          <a:p>
            <a:fld id="{77B41EF1-082E-9B44-8715-0E686EE35673}" type="datetimeFigureOut">
              <a:rPr lang="fr-FR" smtClean="0"/>
              <a:t>23/08/2024</a:t>
            </a:fld>
            <a:endParaRPr lang="fr-FR"/>
          </a:p>
        </p:txBody>
      </p:sp>
      <p:sp>
        <p:nvSpPr>
          <p:cNvPr id="6" name="Espace réservé du pied de page 5">
            <a:extLst>
              <a:ext uri="{FF2B5EF4-FFF2-40B4-BE49-F238E27FC236}">
                <a16:creationId xmlns:a16="http://schemas.microsoft.com/office/drawing/2014/main" id="{3A277DFA-CC38-1401-DD34-877A9ED45DBA}"/>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77684D54-221C-DDE5-5A97-BD1D686462A3}"/>
              </a:ext>
            </a:extLst>
          </p:cNvPr>
          <p:cNvSpPr>
            <a:spLocks noGrp="1"/>
          </p:cNvSpPr>
          <p:nvPr>
            <p:ph type="sldNum" sz="quarter" idx="12"/>
          </p:nvPr>
        </p:nvSpPr>
        <p:spPr/>
        <p:txBody>
          <a:bodyPr/>
          <a:lstStyle/>
          <a:p>
            <a:fld id="{86B69596-6740-7946-B5A3-DA16E24E2420}" type="slidenum">
              <a:rPr lang="fr-FR" smtClean="0"/>
              <a:t>‹N°›</a:t>
            </a:fld>
            <a:endParaRPr lang="fr-FR"/>
          </a:p>
        </p:txBody>
      </p:sp>
    </p:spTree>
    <p:extLst>
      <p:ext uri="{BB962C8B-B14F-4D97-AF65-F5344CB8AC3E}">
        <p14:creationId xmlns:p14="http://schemas.microsoft.com/office/powerpoint/2010/main" val="14216394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8401964-F7DA-31BA-AFBD-8C5BE1B629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5686A0A6-C4C4-F570-3000-0CF85667CA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D36DF44-B271-3E0E-FC4B-5802E24A940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B41EF1-082E-9B44-8715-0E686EE35673}" type="datetimeFigureOut">
              <a:rPr lang="fr-FR" smtClean="0"/>
              <a:t>23/08/2024</a:t>
            </a:fld>
            <a:endParaRPr lang="fr-FR"/>
          </a:p>
        </p:txBody>
      </p:sp>
      <p:sp>
        <p:nvSpPr>
          <p:cNvPr id="5" name="Espace réservé du pied de page 4">
            <a:extLst>
              <a:ext uri="{FF2B5EF4-FFF2-40B4-BE49-F238E27FC236}">
                <a16:creationId xmlns:a16="http://schemas.microsoft.com/office/drawing/2014/main" id="{86B42A73-1FB8-AF44-2682-2D03210AE1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1F3B9995-535B-CD1B-1D0F-DDE9CE1570A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B69596-6740-7946-B5A3-DA16E24E2420}" type="slidenum">
              <a:rPr lang="fr-FR" smtClean="0"/>
              <a:t>‹N°›</a:t>
            </a:fld>
            <a:endParaRPr lang="fr-FR"/>
          </a:p>
        </p:txBody>
      </p:sp>
    </p:spTree>
    <p:extLst>
      <p:ext uri="{BB962C8B-B14F-4D97-AF65-F5344CB8AC3E}">
        <p14:creationId xmlns:p14="http://schemas.microsoft.com/office/powerpoint/2010/main" val="33563037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hyperlink" Target="https://www.kicklox.com/lexique/javascript/" TargetMode="Externa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2.png"/><Relationship Id="rId7"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https://www.hostinger.fr/hebergement-web" TargetMode="External"/><Relationship Id="rId5" Type="http://schemas.openxmlformats.org/officeDocument/2006/relationships/hyperlink" Target="mailto:contact@menumaker.qwenta.com" TargetMode="External"/><Relationship Id="rId4" Type="http://schemas.openxmlformats.org/officeDocument/2006/relationships/hyperlink" Target="http://www.menumaker.qwenta.com/"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03C6F4E6-30A1-4F63-C8CC-028750B5AAC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6668" cy="4570886"/>
            <a:chOff x="0" y="0"/>
            <a:chExt cx="12196668" cy="4570886"/>
          </a:xfrm>
        </p:grpSpPr>
        <p:sp>
          <p:nvSpPr>
            <p:cNvPr id="11" name="Rectangle 10">
              <a:extLst>
                <a:ext uri="{FF2B5EF4-FFF2-40B4-BE49-F238E27FC236}">
                  <a16:creationId xmlns:a16="http://schemas.microsoft.com/office/drawing/2014/main" id="{49EA7CA8-3AE6-4F5F-9932-63303CF2D4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0" y="0"/>
              <a:ext cx="12196668" cy="4570632"/>
            </a:xfrm>
            <a:prstGeom prst="rect">
              <a:avLst/>
            </a:prstGeom>
            <a:gradFill>
              <a:gsLst>
                <a:gs pos="0">
                  <a:schemeClr val="accent5"/>
                </a:gs>
                <a:gs pos="100000">
                  <a:schemeClr val="accent2"/>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6E3E019-A259-1130-CC5C-3165020BC5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791"/>
              <a:ext cx="10565988" cy="4568095"/>
            </a:xfrm>
            <a:prstGeom prst="rect">
              <a:avLst/>
            </a:prstGeom>
            <a:gradFill flip="none" rotWithShape="1">
              <a:gsLst>
                <a:gs pos="3000">
                  <a:schemeClr val="accent2"/>
                </a:gs>
                <a:gs pos="40000">
                  <a:schemeClr val="accent2">
                    <a:alpha val="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0769F99-CCA6-5CDC-D1E1-C59A4762F1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
              <a:ext cx="12192000" cy="4549891"/>
            </a:xfrm>
            <a:prstGeom prst="rect">
              <a:avLst/>
            </a:prstGeom>
            <a:gradFill>
              <a:gsLst>
                <a:gs pos="0">
                  <a:schemeClr val="accent5">
                    <a:alpha val="76000"/>
                  </a:schemeClr>
                </a:gs>
                <a:gs pos="67000">
                  <a:schemeClr val="accent2">
                    <a:alpha val="0"/>
                  </a:scheme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C13E73D3-029B-3D4E-1956-8EE7068A6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0800000">
              <a:off x="4110544" y="18215"/>
              <a:ext cx="8086124" cy="4549887"/>
            </a:xfrm>
            <a:prstGeom prst="rect">
              <a:avLst/>
            </a:prstGeom>
            <a:gradFill flip="none" rotWithShape="1">
              <a:gsLst>
                <a:gs pos="0">
                  <a:schemeClr val="accent5">
                    <a:lumMod val="50000"/>
                    <a:alpha val="36000"/>
                  </a:schemeClr>
                </a:gs>
                <a:gs pos="45000">
                  <a:schemeClr val="accent5">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grpSp>
      <p:sp>
        <p:nvSpPr>
          <p:cNvPr id="2" name="Titre 1">
            <a:extLst>
              <a:ext uri="{FF2B5EF4-FFF2-40B4-BE49-F238E27FC236}">
                <a16:creationId xmlns:a16="http://schemas.microsoft.com/office/drawing/2014/main" id="{A160B33F-40AA-6DDA-9410-79592788CDE1}"/>
              </a:ext>
            </a:extLst>
          </p:cNvPr>
          <p:cNvSpPr>
            <a:spLocks noGrp="1"/>
          </p:cNvSpPr>
          <p:nvPr>
            <p:ph type="ctrTitle"/>
          </p:nvPr>
        </p:nvSpPr>
        <p:spPr>
          <a:xfrm>
            <a:off x="2087174" y="1023254"/>
            <a:ext cx="8017652" cy="2690413"/>
          </a:xfrm>
        </p:spPr>
        <p:txBody>
          <a:bodyPr anchor="ctr">
            <a:normAutofit/>
          </a:bodyPr>
          <a:lstStyle/>
          <a:p>
            <a:r>
              <a:rPr lang="fr-FR" sz="5400" dirty="0">
                <a:solidFill>
                  <a:srgbClr val="FFFFFF"/>
                </a:solidFill>
              </a:rPr>
              <a:t>Spécifications techniques</a:t>
            </a:r>
          </a:p>
        </p:txBody>
      </p:sp>
      <p:pic>
        <p:nvPicPr>
          <p:cNvPr id="5" name="Image 4" descr="Une image contenant noir, obscurité&#10;&#10;Description générée automatiquement">
            <a:extLst>
              <a:ext uri="{FF2B5EF4-FFF2-40B4-BE49-F238E27FC236}">
                <a16:creationId xmlns:a16="http://schemas.microsoft.com/office/drawing/2014/main" id="{75653282-CA6C-A09D-7F33-CE4C2D720A21}"/>
              </a:ext>
            </a:extLst>
          </p:cNvPr>
          <p:cNvPicPr>
            <a:picLocks noChangeAspect="1"/>
          </p:cNvPicPr>
          <p:nvPr/>
        </p:nvPicPr>
        <p:blipFill>
          <a:blip r:embed="rId2"/>
          <a:stretch>
            <a:fillRect/>
          </a:stretch>
        </p:blipFill>
        <p:spPr>
          <a:xfrm>
            <a:off x="586986" y="5304788"/>
            <a:ext cx="3000375" cy="1059915"/>
          </a:xfrm>
          <a:prstGeom prst="rect">
            <a:avLst/>
          </a:prstGeom>
        </p:spPr>
      </p:pic>
      <p:sp>
        <p:nvSpPr>
          <p:cNvPr id="6" name="Triangle rectangle 5">
            <a:extLst>
              <a:ext uri="{FF2B5EF4-FFF2-40B4-BE49-F238E27FC236}">
                <a16:creationId xmlns:a16="http://schemas.microsoft.com/office/drawing/2014/main" id="{5394A153-2BF1-00DC-121E-2FF7727B5EBF}"/>
              </a:ext>
            </a:extLst>
          </p:cNvPr>
          <p:cNvSpPr/>
          <p:nvPr/>
        </p:nvSpPr>
        <p:spPr>
          <a:xfrm rot="10800000">
            <a:off x="10189028" y="-4"/>
            <a:ext cx="2002970" cy="2046518"/>
          </a:xfrm>
          <a:prstGeom prst="rtTriangl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3" name="image1.png">
            <a:extLst>
              <a:ext uri="{FF2B5EF4-FFF2-40B4-BE49-F238E27FC236}">
                <a16:creationId xmlns:a16="http://schemas.microsoft.com/office/drawing/2014/main" id="{3F3E2E6C-12B1-88EE-78B9-846FDF9000E9}"/>
              </a:ext>
            </a:extLst>
          </p:cNvPr>
          <p:cNvPicPr/>
          <p:nvPr/>
        </p:nvPicPr>
        <p:blipFill>
          <a:blip r:embed="rId3"/>
          <a:srcRect/>
          <a:stretch>
            <a:fillRect/>
          </a:stretch>
        </p:blipFill>
        <p:spPr>
          <a:xfrm rot="2719298">
            <a:off x="10823077" y="356037"/>
            <a:ext cx="1306371" cy="720000"/>
          </a:xfrm>
          <a:prstGeom prst="rect">
            <a:avLst/>
          </a:prstGeom>
          <a:ln/>
        </p:spPr>
      </p:pic>
    </p:spTree>
    <p:extLst>
      <p:ext uri="{BB962C8B-B14F-4D97-AF65-F5344CB8AC3E}">
        <p14:creationId xmlns:p14="http://schemas.microsoft.com/office/powerpoint/2010/main" val="41107906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61EE628B-4FE4-E9A7-91C5-904B3A3922CA}"/>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B2A42AFB-12CE-28DB-D765-3AA0F34737BB}"/>
              </a:ext>
            </a:extLst>
          </p:cNvPr>
          <p:cNvSpPr>
            <a:spLocks noGrp="1"/>
          </p:cNvSpPr>
          <p:nvPr>
            <p:ph type="title"/>
          </p:nvPr>
        </p:nvSpPr>
        <p:spPr/>
        <p:txBody>
          <a:bodyPr/>
          <a:lstStyle/>
          <a:p>
            <a:r>
              <a:rPr lang="fr-FR" u="sng" dirty="0"/>
              <a:t>II. Liens avec le backend :</a:t>
            </a:r>
          </a:p>
        </p:txBody>
      </p:sp>
      <p:sp>
        <p:nvSpPr>
          <p:cNvPr id="4" name="Triangle rectangle 3">
            <a:extLst>
              <a:ext uri="{FF2B5EF4-FFF2-40B4-BE49-F238E27FC236}">
                <a16:creationId xmlns:a16="http://schemas.microsoft.com/office/drawing/2014/main" id="{426C483C-4AAA-5225-71A8-76957369F25C}"/>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A63581C5-1346-807C-B394-10F83F812926}"/>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EC6D14E8-DDCC-F6CC-DFA4-7F0E3B2AB62D}"/>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0BE30854-19BA-97BB-BA83-D7B68FAC1FD6}"/>
              </a:ext>
            </a:extLst>
          </p:cNvPr>
          <p:cNvSpPr>
            <a:spLocks noGrp="1"/>
          </p:cNvSpPr>
          <p:nvPr>
            <p:ph idx="1"/>
          </p:nvPr>
        </p:nvSpPr>
        <p:spPr>
          <a:xfrm>
            <a:off x="838200" y="2030876"/>
            <a:ext cx="10515600" cy="2922123"/>
          </a:xfrm>
          <a:scene3d>
            <a:camera prst="orthographicFront"/>
            <a:lightRig rig="threePt" dir="t"/>
          </a:scene3d>
          <a:sp3d>
            <a:bevelT w="57150"/>
          </a:sp3d>
        </p:spPr>
        <p:txBody>
          <a:bodyPr>
            <a:normAutofit/>
          </a:bodyPr>
          <a:lstStyle/>
          <a:p>
            <a:pPr marL="0" indent="0" algn="just">
              <a:buNone/>
            </a:pPr>
            <a:r>
              <a:rPr lang="fr-CH" u="sng" dirty="0">
                <a:latin typeface="Montserrat" pitchFamily="2" charset="77"/>
              </a:rPr>
              <a:t>Languages serveur :</a:t>
            </a:r>
            <a:r>
              <a:rPr lang="fr-CH" dirty="0">
                <a:latin typeface="Montserrat" pitchFamily="2" charset="77"/>
              </a:rPr>
              <a:t> </a:t>
            </a:r>
            <a:r>
              <a:rPr lang="fr-CH" sz="1800" dirty="0" err="1">
                <a:latin typeface="Montserrat" pitchFamily="2" charset="77"/>
              </a:rPr>
              <a:t>Node.js</a:t>
            </a:r>
            <a:r>
              <a:rPr lang="fr-CH" sz="1800" dirty="0">
                <a:latin typeface="Montserrat" pitchFamily="2" charset="77"/>
              </a:rPr>
              <a:t> car </a:t>
            </a:r>
            <a:r>
              <a:rPr lang="fr-CH" sz="1800" dirty="0" err="1">
                <a:latin typeface="Montserrat" pitchFamily="2" charset="77"/>
              </a:rPr>
              <a:t>Express.js</a:t>
            </a:r>
            <a:r>
              <a:rPr lang="fr-CH" sz="1800" dirty="0">
                <a:latin typeface="Montserrat" pitchFamily="2" charset="77"/>
              </a:rPr>
              <a:t> fonctionne avec ce </a:t>
            </a:r>
            <a:r>
              <a:rPr lang="fr-CH" sz="1800" dirty="0" err="1">
                <a:latin typeface="Montserrat" pitchFamily="2" charset="77"/>
              </a:rPr>
              <a:t>language</a:t>
            </a:r>
            <a:endParaRPr lang="fr-FR" sz="2000" dirty="0">
              <a:latin typeface="Montserrat" pitchFamily="2" charset="77"/>
            </a:endParaRPr>
          </a:p>
          <a:p>
            <a:pPr marL="0" indent="0" algn="just">
              <a:buNone/>
            </a:pPr>
            <a:endParaRPr lang="fr-FR" sz="1800" i="1" dirty="0">
              <a:latin typeface="Montserrat" pitchFamily="2" charset="77"/>
            </a:endParaRPr>
          </a:p>
          <a:p>
            <a:pPr marL="0" indent="0" algn="just">
              <a:buNone/>
            </a:pPr>
            <a:r>
              <a:rPr lang="fr-CH" u="sng" dirty="0">
                <a:latin typeface="Montserrat" pitchFamily="2" charset="77"/>
              </a:rPr>
              <a:t>Besoin d’une API ? :</a:t>
            </a:r>
            <a:r>
              <a:rPr lang="fr-CH" dirty="0">
                <a:latin typeface="Montserrat" pitchFamily="2" charset="77"/>
              </a:rPr>
              <a:t> </a:t>
            </a:r>
            <a:r>
              <a:rPr lang="fr-CH" sz="1800" dirty="0">
                <a:latin typeface="Montserrat" pitchFamily="2" charset="77"/>
              </a:rPr>
              <a:t>Oui plusieurs même. API REST, API IG et API Deliveroo </a:t>
            </a:r>
            <a:endParaRPr lang="fr-FR" sz="1800" dirty="0">
              <a:latin typeface="Montserrat" pitchFamily="2" charset="77"/>
            </a:endParaRPr>
          </a:p>
          <a:p>
            <a:pPr marL="0" indent="0" algn="just">
              <a:buNone/>
            </a:pPr>
            <a:endParaRPr lang="fr-FR" sz="1800" i="1" dirty="0">
              <a:latin typeface="Montserrat" pitchFamily="2" charset="77"/>
            </a:endParaRPr>
          </a:p>
          <a:p>
            <a:pPr marL="0" indent="0" algn="just">
              <a:buNone/>
            </a:pPr>
            <a:r>
              <a:rPr lang="fr-CH" u="sng" dirty="0">
                <a:latin typeface="Montserrat" pitchFamily="2" charset="77"/>
              </a:rPr>
              <a:t>Base de données choisie:</a:t>
            </a:r>
            <a:r>
              <a:rPr lang="fr-CH" dirty="0">
                <a:latin typeface="Montserrat" pitchFamily="2" charset="77"/>
              </a:rPr>
              <a:t> </a:t>
            </a:r>
            <a:r>
              <a:rPr lang="fr-CH" sz="1800" dirty="0">
                <a:latin typeface="Montserrat" pitchFamily="2" charset="77"/>
              </a:rPr>
              <a:t>MongoDB. Parfaite pour un projet de cette taille et fait partie de l’environnement MERN.</a:t>
            </a:r>
            <a:endParaRPr lang="fr-FR" sz="1800" dirty="0">
              <a:latin typeface="Montserrat" pitchFamily="2" charset="77"/>
            </a:endParaRPr>
          </a:p>
          <a:p>
            <a:pPr marL="0" indent="0" algn="just">
              <a:buNone/>
            </a:pPr>
            <a:endParaRPr lang="fr-FR" sz="1800" i="1" dirty="0">
              <a:latin typeface="Montserrat" pitchFamily="2" charset="77"/>
            </a:endParaRPr>
          </a:p>
          <a:p>
            <a:pPr marL="0" indent="0" algn="just">
              <a:buNone/>
            </a:pPr>
            <a:endParaRPr lang="fr-FR" dirty="0"/>
          </a:p>
        </p:txBody>
      </p:sp>
      <p:pic>
        <p:nvPicPr>
          <p:cNvPr id="10" name="Image 9" descr="Une image contenant Police, Graphique, logo, graphisme&#10;&#10;Description générée automatiquement">
            <a:extLst>
              <a:ext uri="{FF2B5EF4-FFF2-40B4-BE49-F238E27FC236}">
                <a16:creationId xmlns:a16="http://schemas.microsoft.com/office/drawing/2014/main" id="{C64C1C07-5CCB-882A-A151-9CDE0E481B90}"/>
              </a:ext>
            </a:extLst>
          </p:cNvPr>
          <p:cNvPicPr>
            <a:picLocks noChangeAspect="1"/>
          </p:cNvPicPr>
          <p:nvPr/>
        </p:nvPicPr>
        <p:blipFill rotWithShape="1">
          <a:blip r:embed="rId4"/>
          <a:srcRect t="19589" b="27109"/>
          <a:stretch/>
        </p:blipFill>
        <p:spPr>
          <a:xfrm>
            <a:off x="4269601" y="5054599"/>
            <a:ext cx="3652798" cy="1090862"/>
          </a:xfrm>
          <a:prstGeom prst="rect">
            <a:avLst/>
          </a:prstGeom>
        </p:spPr>
      </p:pic>
    </p:spTree>
    <p:extLst>
      <p:ext uri="{BB962C8B-B14F-4D97-AF65-F5344CB8AC3E}">
        <p14:creationId xmlns:p14="http://schemas.microsoft.com/office/powerpoint/2010/main" val="28075893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B0B70892-5878-7225-C19A-41AD868253C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18345E2E-4E72-3B1A-FA5C-F3A9ADEA02B9}"/>
              </a:ext>
            </a:extLst>
          </p:cNvPr>
          <p:cNvSpPr>
            <a:spLocks noGrp="1"/>
          </p:cNvSpPr>
          <p:nvPr>
            <p:ph type="title"/>
          </p:nvPr>
        </p:nvSpPr>
        <p:spPr/>
        <p:txBody>
          <a:bodyPr/>
          <a:lstStyle/>
          <a:p>
            <a:r>
              <a:rPr lang="fr-FR" u="sng" dirty="0"/>
              <a:t>II. Liens avec le backend :</a:t>
            </a:r>
          </a:p>
        </p:txBody>
      </p:sp>
      <p:sp>
        <p:nvSpPr>
          <p:cNvPr id="4" name="Triangle rectangle 3">
            <a:extLst>
              <a:ext uri="{FF2B5EF4-FFF2-40B4-BE49-F238E27FC236}">
                <a16:creationId xmlns:a16="http://schemas.microsoft.com/office/drawing/2014/main" id="{20DF121C-111D-5CCD-153B-9B3C9DFBCA83}"/>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73A4680F-CCE3-4A71-F0EE-2913F69F7F48}"/>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6226BF09-C4AF-0B55-A3C2-BAD7C38BFB50}"/>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692FBAC1-E103-E101-3AA6-C7CB5D8304D6}"/>
              </a:ext>
            </a:extLst>
          </p:cNvPr>
          <p:cNvSpPr>
            <a:spLocks noGrp="1"/>
          </p:cNvSpPr>
          <p:nvPr>
            <p:ph idx="1"/>
          </p:nvPr>
        </p:nvSpPr>
        <p:spPr>
          <a:xfrm>
            <a:off x="838200" y="2030876"/>
            <a:ext cx="10515600" cy="897097"/>
          </a:xfrm>
          <a:scene3d>
            <a:camera prst="orthographicFront"/>
            <a:lightRig rig="threePt" dir="t"/>
          </a:scene3d>
          <a:sp3d>
            <a:bevelT w="57150"/>
          </a:sp3d>
        </p:spPr>
        <p:txBody>
          <a:bodyPr>
            <a:normAutofit/>
          </a:bodyPr>
          <a:lstStyle/>
          <a:p>
            <a:pPr marL="0" indent="0" algn="just">
              <a:buNone/>
            </a:pPr>
            <a:r>
              <a:rPr lang="fr-CH" u="sng" dirty="0">
                <a:latin typeface="Montserrat" pitchFamily="2" charset="77"/>
              </a:rPr>
              <a:t>MERN :</a:t>
            </a:r>
            <a:endParaRPr lang="fr-FR" sz="2000" dirty="0">
              <a:latin typeface="Montserrat" pitchFamily="2" charset="77"/>
            </a:endParaRPr>
          </a:p>
          <a:p>
            <a:pPr marL="0" indent="0" algn="just">
              <a:buNone/>
            </a:pPr>
            <a:endParaRPr lang="fr-FR" sz="1800" i="1" dirty="0">
              <a:latin typeface="Montserrat" pitchFamily="2" charset="77"/>
            </a:endParaRPr>
          </a:p>
          <a:p>
            <a:pPr marL="0" indent="0" algn="just">
              <a:buNone/>
            </a:pPr>
            <a:endParaRPr lang="fr-FR" sz="1800" i="1" dirty="0">
              <a:latin typeface="Montserrat" pitchFamily="2" charset="77"/>
            </a:endParaRPr>
          </a:p>
          <a:p>
            <a:pPr marL="0" indent="0" algn="just">
              <a:buNone/>
            </a:pPr>
            <a:endParaRPr lang="fr-FR" dirty="0"/>
          </a:p>
        </p:txBody>
      </p:sp>
      <p:pic>
        <p:nvPicPr>
          <p:cNvPr id="8" name="Image 7" descr="Une image contenant Police, Graphique, graphisme, capture d’écran&#10;&#10;Description générée automatiquement">
            <a:extLst>
              <a:ext uri="{FF2B5EF4-FFF2-40B4-BE49-F238E27FC236}">
                <a16:creationId xmlns:a16="http://schemas.microsoft.com/office/drawing/2014/main" id="{BDEC95AB-15CD-85BF-7CE5-9B454E4C117E}"/>
              </a:ext>
            </a:extLst>
          </p:cNvPr>
          <p:cNvPicPr>
            <a:picLocks noChangeAspect="1"/>
          </p:cNvPicPr>
          <p:nvPr/>
        </p:nvPicPr>
        <p:blipFill>
          <a:blip r:embed="rId4"/>
          <a:stretch>
            <a:fillRect/>
          </a:stretch>
        </p:blipFill>
        <p:spPr>
          <a:xfrm>
            <a:off x="3722409" y="2055818"/>
            <a:ext cx="4747182" cy="1826590"/>
          </a:xfrm>
          <a:prstGeom prst="rect">
            <a:avLst/>
          </a:prstGeom>
        </p:spPr>
      </p:pic>
      <p:sp>
        <p:nvSpPr>
          <p:cNvPr id="10" name="ZoneTexte 9">
            <a:extLst>
              <a:ext uri="{FF2B5EF4-FFF2-40B4-BE49-F238E27FC236}">
                <a16:creationId xmlns:a16="http://schemas.microsoft.com/office/drawing/2014/main" id="{34BD7BC8-01D2-A4B0-4763-82379679ED86}"/>
              </a:ext>
            </a:extLst>
          </p:cNvPr>
          <p:cNvSpPr txBox="1"/>
          <p:nvPr/>
        </p:nvSpPr>
        <p:spPr>
          <a:xfrm>
            <a:off x="883734" y="4655425"/>
            <a:ext cx="10424532" cy="1200329"/>
          </a:xfrm>
          <a:prstGeom prst="rect">
            <a:avLst/>
          </a:prstGeom>
          <a:noFill/>
        </p:spPr>
        <p:txBody>
          <a:bodyPr wrap="square" rtlCol="0">
            <a:spAutoFit/>
          </a:bodyPr>
          <a:lstStyle/>
          <a:p>
            <a:r>
              <a:rPr lang="fr-CH" b="0" i="0" dirty="0">
                <a:effectLst/>
                <a:latin typeface="Montserrat" pitchFamily="2" charset="77"/>
              </a:rPr>
              <a:t>MERN est un acronyme représentant </a:t>
            </a:r>
            <a:r>
              <a:rPr lang="fr-CH" dirty="0">
                <a:latin typeface="Montserrat" pitchFamily="2" charset="77"/>
              </a:rPr>
              <a:t>un ensemble de technologies (à la fois côté serveur et côté client) permettant de développer des applications web full stack. La MERN Stack est très populaire auprès de nombreux développeurs car elle permet de développer rapidement des applications web full stack avec </a:t>
            </a:r>
            <a:r>
              <a:rPr lang="fr-CH" dirty="0">
                <a:latin typeface="Montserrat" pitchFamily="2" charset="77"/>
                <a:hlinkClick r:id="rId5" tooltip="JavaScript">
                  <a:extLst>
                    <a:ext uri="{A12FA001-AC4F-418D-AE19-62706E023703}">
                      <ahyp:hlinkClr xmlns:ahyp="http://schemas.microsoft.com/office/drawing/2018/hyperlinkcolor" val="tx"/>
                    </a:ext>
                  </a:extLst>
                </a:hlinkClick>
              </a:rPr>
              <a:t>Javascript</a:t>
            </a:r>
            <a:r>
              <a:rPr lang="fr-CH" dirty="0">
                <a:latin typeface="Montserrat" pitchFamily="2" charset="77"/>
              </a:rPr>
              <a:t>.</a:t>
            </a:r>
            <a:endParaRPr lang="fr-FR" dirty="0">
              <a:latin typeface="Montserrat" pitchFamily="2" charset="77"/>
            </a:endParaRPr>
          </a:p>
        </p:txBody>
      </p:sp>
    </p:spTree>
    <p:extLst>
      <p:ext uri="{BB962C8B-B14F-4D97-AF65-F5344CB8AC3E}">
        <p14:creationId xmlns:p14="http://schemas.microsoft.com/office/powerpoint/2010/main" val="23340048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376608A0-40BB-F426-247A-299632745DC7}"/>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BCD7B205-7973-90AF-2FEC-1C58A4EEAF7F}"/>
              </a:ext>
            </a:extLst>
          </p:cNvPr>
          <p:cNvSpPr>
            <a:spLocks noGrp="1"/>
          </p:cNvSpPr>
          <p:nvPr>
            <p:ph type="title"/>
          </p:nvPr>
        </p:nvSpPr>
        <p:spPr/>
        <p:txBody>
          <a:bodyPr/>
          <a:lstStyle/>
          <a:p>
            <a:r>
              <a:rPr lang="fr-FR" u="sng" dirty="0"/>
              <a:t>III. Nom de domaine et hébergement :</a:t>
            </a:r>
          </a:p>
        </p:txBody>
      </p:sp>
      <p:sp>
        <p:nvSpPr>
          <p:cNvPr id="4" name="Triangle rectangle 3">
            <a:extLst>
              <a:ext uri="{FF2B5EF4-FFF2-40B4-BE49-F238E27FC236}">
                <a16:creationId xmlns:a16="http://schemas.microsoft.com/office/drawing/2014/main" id="{EAB9DCB6-ED4E-8CCE-0675-72B392667356}"/>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2E11F52A-1B3B-200E-4990-3673210B7F82}"/>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B050B844-F6B4-0BD5-DC7A-DF607C9151BD}"/>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E8846415-1228-5301-AC77-80A96318ADB7}"/>
              </a:ext>
            </a:extLst>
          </p:cNvPr>
          <p:cNvSpPr>
            <a:spLocks noGrp="1"/>
          </p:cNvSpPr>
          <p:nvPr>
            <p:ph idx="1"/>
          </p:nvPr>
        </p:nvSpPr>
        <p:spPr>
          <a:xfrm>
            <a:off x="838200" y="2030876"/>
            <a:ext cx="10515600" cy="2922123"/>
          </a:xfrm>
          <a:scene3d>
            <a:camera prst="orthographicFront"/>
            <a:lightRig rig="threePt" dir="t"/>
          </a:scene3d>
          <a:sp3d>
            <a:bevelT w="57150"/>
          </a:sp3d>
        </p:spPr>
        <p:txBody>
          <a:bodyPr>
            <a:normAutofit/>
          </a:bodyPr>
          <a:lstStyle/>
          <a:p>
            <a:pPr marL="342900" lvl="0" indent="-342900">
              <a:lnSpc>
                <a:spcPct val="115000"/>
              </a:lnSpc>
              <a:buFont typeface="Arial" panose="020B0604020202020204" pitchFamily="34" charset="0"/>
              <a:buChar char="●"/>
            </a:pPr>
            <a:r>
              <a:rPr lang="fr-FR" sz="1800" u="none" strike="noStrike" dirty="0">
                <a:effectLst/>
                <a:latin typeface="Montserrat" pitchFamily="2" charset="77"/>
                <a:ea typeface="Montserrat" pitchFamily="2" charset="77"/>
                <a:cs typeface="Montserrat" pitchFamily="2" charset="77"/>
              </a:rPr>
              <a:t>Nom du domaine : </a:t>
            </a:r>
            <a:r>
              <a:rPr lang="fr-FR" sz="1800" u="none" strike="noStrike" dirty="0">
                <a:solidFill>
                  <a:srgbClr val="0000FF"/>
                </a:solidFill>
                <a:effectLst/>
                <a:latin typeface="Montserrat" pitchFamily="2" charset="77"/>
                <a:ea typeface="Montserrat" pitchFamily="2" charset="77"/>
                <a:cs typeface="Montserrat" pitchFamily="2" charset="77"/>
                <a:hlinkClick r:id="rId4"/>
              </a:rPr>
              <a:t>www.menumaker.qwenta.com</a:t>
            </a:r>
            <a:r>
              <a:rPr lang="fr-FR" sz="1800" u="none" strike="noStrike" dirty="0">
                <a:effectLst/>
                <a:latin typeface="Montserrat" pitchFamily="2" charset="77"/>
                <a:ea typeface="Montserrat" pitchFamily="2" charset="77"/>
                <a:cs typeface="Montserrat" pitchFamily="2" charset="77"/>
              </a:rPr>
              <a:t> (sous domaine pertinent)</a:t>
            </a:r>
            <a:endParaRPr lang="fr-CH" sz="1800" u="none" strike="noStrike" dirty="0">
              <a:effectLst/>
              <a:latin typeface="Arial" panose="020B0604020202020204" pitchFamily="34" charset="0"/>
              <a:ea typeface="Arial" panose="020B0604020202020204" pitchFamily="34" charset="0"/>
            </a:endParaRPr>
          </a:p>
          <a:p>
            <a:pPr marL="342900" lvl="0" indent="-342900">
              <a:lnSpc>
                <a:spcPct val="115000"/>
              </a:lnSpc>
              <a:buFont typeface="Arial" panose="020B0604020202020204" pitchFamily="34" charset="0"/>
              <a:buChar char="●"/>
            </a:pPr>
            <a:r>
              <a:rPr lang="fr-FR" sz="1800" u="none" strike="noStrike" dirty="0">
                <a:effectLst/>
                <a:latin typeface="Montserrat" pitchFamily="2" charset="77"/>
                <a:ea typeface="Montserrat" pitchFamily="2" charset="77"/>
                <a:cs typeface="Montserrat" pitchFamily="2" charset="77"/>
              </a:rPr>
              <a:t>Adresses e-mail : </a:t>
            </a:r>
            <a:r>
              <a:rPr lang="fr-FR" sz="1800" u="none" strike="noStrike" dirty="0">
                <a:solidFill>
                  <a:srgbClr val="0000FF"/>
                </a:solidFill>
                <a:effectLst/>
                <a:latin typeface="Montserrat" pitchFamily="2" charset="77"/>
                <a:ea typeface="Montserrat" pitchFamily="2" charset="77"/>
                <a:cs typeface="Montserrat" pitchFamily="2" charset="77"/>
                <a:hlinkClick r:id="rId5"/>
              </a:rPr>
              <a:t>contact@menumaker.qwenta.com</a:t>
            </a:r>
            <a:r>
              <a:rPr lang="fr-FR" sz="1800" u="none" strike="noStrike" dirty="0">
                <a:effectLst/>
                <a:latin typeface="Montserrat" pitchFamily="2" charset="77"/>
                <a:ea typeface="Montserrat" pitchFamily="2" charset="77"/>
                <a:cs typeface="Montserrat" pitchFamily="2" charset="77"/>
              </a:rPr>
              <a:t> (permet de pas mélanger avec les autres activités de </a:t>
            </a:r>
            <a:r>
              <a:rPr lang="fr-FR" sz="1800" dirty="0">
                <a:latin typeface="Montserrat" pitchFamily="2" charset="77"/>
                <a:ea typeface="Montserrat" pitchFamily="2" charset="77"/>
                <a:cs typeface="Montserrat" pitchFamily="2" charset="77"/>
              </a:rPr>
              <a:t>Q</a:t>
            </a:r>
            <a:r>
              <a:rPr lang="fr-FR" sz="1800" u="none" strike="noStrike" dirty="0">
                <a:effectLst/>
                <a:latin typeface="Montserrat" pitchFamily="2" charset="77"/>
                <a:ea typeface="Montserrat" pitchFamily="2" charset="77"/>
                <a:cs typeface="Montserrat" pitchFamily="2" charset="77"/>
              </a:rPr>
              <a:t>wenta)</a:t>
            </a:r>
          </a:p>
          <a:p>
            <a:pPr marL="342900" lvl="0" indent="-342900">
              <a:lnSpc>
                <a:spcPct val="115000"/>
              </a:lnSpc>
              <a:buFont typeface="Arial" panose="020B0604020202020204" pitchFamily="34" charset="0"/>
              <a:buChar char="●"/>
            </a:pPr>
            <a:r>
              <a:rPr lang="fr-FR" sz="1800" dirty="0">
                <a:latin typeface="Montserrat" pitchFamily="2" charset="77"/>
                <a:ea typeface="Arial" panose="020B0604020202020204" pitchFamily="34" charset="0"/>
              </a:rPr>
              <a:t>Hébergeur web : </a:t>
            </a:r>
            <a:r>
              <a:rPr lang="fr-CH" sz="1800" u="none" strike="noStrike" dirty="0">
                <a:effectLst/>
                <a:latin typeface="Montserrat" pitchFamily="2" charset="77"/>
                <a:ea typeface="Arial" panose="020B0604020202020204" pitchFamily="34" charset="0"/>
                <a:hlinkClick r:id="rId6"/>
              </a:rPr>
              <a:t>https://www.hostinger.fr/hebergement-web</a:t>
            </a:r>
            <a:r>
              <a:rPr lang="fr-CH" sz="1800" u="none" strike="noStrike" dirty="0">
                <a:effectLst/>
                <a:latin typeface="Montserrat" pitchFamily="2" charset="77"/>
                <a:ea typeface="Arial" panose="020B0604020202020204" pitchFamily="34" charset="0"/>
              </a:rPr>
              <a:t> (10€ par mois avec full service)</a:t>
            </a:r>
          </a:p>
        </p:txBody>
      </p:sp>
      <p:pic>
        <p:nvPicPr>
          <p:cNvPr id="8" name="Image 7" descr="Une image contenant texte, capture d’écran, Police, Page web&#10;&#10;Description générée automatiquement">
            <a:extLst>
              <a:ext uri="{FF2B5EF4-FFF2-40B4-BE49-F238E27FC236}">
                <a16:creationId xmlns:a16="http://schemas.microsoft.com/office/drawing/2014/main" id="{7B8F0705-9D5E-8914-BD67-A6C33839B9E8}"/>
              </a:ext>
            </a:extLst>
          </p:cNvPr>
          <p:cNvPicPr>
            <a:picLocks noChangeAspect="1"/>
          </p:cNvPicPr>
          <p:nvPr/>
        </p:nvPicPr>
        <p:blipFill>
          <a:blip r:embed="rId7"/>
          <a:stretch>
            <a:fillRect/>
          </a:stretch>
        </p:blipFill>
        <p:spPr>
          <a:xfrm>
            <a:off x="960024" y="4005534"/>
            <a:ext cx="4516290" cy="2293666"/>
          </a:xfrm>
          <a:prstGeom prst="rect">
            <a:avLst/>
          </a:prstGeom>
        </p:spPr>
      </p:pic>
      <p:pic>
        <p:nvPicPr>
          <p:cNvPr id="10" name="Image 9" descr="Une image contenant texte, capture d’écran, Police, conception&#10;&#10;Description générée automatiquement">
            <a:extLst>
              <a:ext uri="{FF2B5EF4-FFF2-40B4-BE49-F238E27FC236}">
                <a16:creationId xmlns:a16="http://schemas.microsoft.com/office/drawing/2014/main" id="{44F3930D-9547-86DE-83FC-CF1FFB7DF21C}"/>
              </a:ext>
            </a:extLst>
          </p:cNvPr>
          <p:cNvPicPr>
            <a:picLocks noChangeAspect="1"/>
          </p:cNvPicPr>
          <p:nvPr/>
        </p:nvPicPr>
        <p:blipFill>
          <a:blip r:embed="rId8"/>
          <a:stretch>
            <a:fillRect/>
          </a:stretch>
        </p:blipFill>
        <p:spPr>
          <a:xfrm>
            <a:off x="7164150" y="4005534"/>
            <a:ext cx="4077628" cy="2293666"/>
          </a:xfrm>
          <a:prstGeom prst="rect">
            <a:avLst/>
          </a:prstGeom>
        </p:spPr>
      </p:pic>
    </p:spTree>
    <p:extLst>
      <p:ext uri="{BB962C8B-B14F-4D97-AF65-F5344CB8AC3E}">
        <p14:creationId xmlns:p14="http://schemas.microsoft.com/office/powerpoint/2010/main" val="3614842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0D66D5C6-2446-87B4-9112-1284E137B38A}"/>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42110FBE-333A-9949-CA0E-943388E18A77}"/>
              </a:ext>
            </a:extLst>
          </p:cNvPr>
          <p:cNvSpPr>
            <a:spLocks noGrp="1"/>
          </p:cNvSpPr>
          <p:nvPr>
            <p:ph type="title"/>
          </p:nvPr>
        </p:nvSpPr>
        <p:spPr/>
        <p:txBody>
          <a:bodyPr/>
          <a:lstStyle/>
          <a:p>
            <a:r>
              <a:rPr lang="fr-FR" u="sng" dirty="0"/>
              <a:t>IV. Accessibilité :</a:t>
            </a:r>
          </a:p>
        </p:txBody>
      </p:sp>
      <p:sp>
        <p:nvSpPr>
          <p:cNvPr id="4" name="Triangle rectangle 3">
            <a:extLst>
              <a:ext uri="{FF2B5EF4-FFF2-40B4-BE49-F238E27FC236}">
                <a16:creationId xmlns:a16="http://schemas.microsoft.com/office/drawing/2014/main" id="{E0C35EF5-FD68-E8DB-F980-738EDE6D19A4}"/>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410B756B-1976-49A6-48CD-D8F6289CB04D}"/>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818865E4-141F-A68A-B200-503B18B2B10E}"/>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95E4F5DF-8ACD-3632-0B17-ADF4AD0E6246}"/>
              </a:ext>
            </a:extLst>
          </p:cNvPr>
          <p:cNvSpPr>
            <a:spLocks noGrp="1"/>
          </p:cNvSpPr>
          <p:nvPr>
            <p:ph idx="1"/>
          </p:nvPr>
        </p:nvSpPr>
        <p:spPr>
          <a:xfrm>
            <a:off x="838200" y="2030876"/>
            <a:ext cx="10515600" cy="2922123"/>
          </a:xfrm>
          <a:scene3d>
            <a:camera prst="orthographicFront"/>
            <a:lightRig rig="threePt" dir="t"/>
          </a:scene3d>
          <a:sp3d>
            <a:bevelT w="57150"/>
          </a:sp3d>
        </p:spPr>
        <p:txBody>
          <a:bodyPr>
            <a:normAutofit/>
          </a:bodyPr>
          <a:lstStyle/>
          <a:p>
            <a:pPr marL="342900" lvl="0" indent="-342900">
              <a:lnSpc>
                <a:spcPct val="115000"/>
              </a:lnSpc>
              <a:buFont typeface="Arial" panose="020B0604020202020204" pitchFamily="34" charset="0"/>
              <a:buChar char="●"/>
            </a:pPr>
            <a:r>
              <a:rPr lang="fr-FR" sz="1800" u="sng" strike="noStrike" dirty="0">
                <a:effectLst/>
                <a:latin typeface="Montserrat" pitchFamily="2" charset="77"/>
                <a:ea typeface="Montserrat" pitchFamily="2" charset="77"/>
                <a:cs typeface="Montserrat" pitchFamily="2" charset="77"/>
              </a:rPr>
              <a:t>Compatibilité navigateur : </a:t>
            </a:r>
            <a:r>
              <a:rPr lang="fr-FR" sz="1800" u="none" strike="noStrike" dirty="0">
                <a:effectLst/>
                <a:latin typeface="Montserrat" pitchFamily="2" charset="77"/>
                <a:ea typeface="Montserrat" pitchFamily="2" charset="77"/>
                <a:cs typeface="Montserrat" pitchFamily="2" charset="77"/>
              </a:rPr>
              <a:t>Focus principal sur la compatibilité des navigateurs Chrome, Firefox, Safari et EDGE. Ces quatre navigateurs représentent plus de 93% des navigateurs utilisés par des ordinateurs. </a:t>
            </a:r>
            <a:endParaRPr lang="fr-CH" sz="1800" u="none" strike="noStrike" dirty="0">
              <a:effectLst/>
              <a:latin typeface="Arial" panose="020B0604020202020204" pitchFamily="34" charset="0"/>
              <a:ea typeface="Arial" panose="020B0604020202020204" pitchFamily="34" charset="0"/>
            </a:endParaRPr>
          </a:p>
          <a:p>
            <a:pPr marL="342900" lvl="0" indent="-342900">
              <a:lnSpc>
                <a:spcPct val="115000"/>
              </a:lnSpc>
              <a:buFont typeface="Arial" panose="020B0604020202020204" pitchFamily="34" charset="0"/>
              <a:buChar char="●"/>
            </a:pPr>
            <a:r>
              <a:rPr lang="fr-FR" sz="1800" u="sng" strike="noStrike" dirty="0">
                <a:effectLst/>
                <a:latin typeface="Montserrat" pitchFamily="2" charset="77"/>
                <a:ea typeface="Montserrat" pitchFamily="2" charset="77"/>
                <a:cs typeface="Montserrat" pitchFamily="2" charset="77"/>
              </a:rPr>
              <a:t>Types d’appareils. :</a:t>
            </a:r>
            <a:r>
              <a:rPr lang="fr-FR" sz="1800" strike="noStrike" dirty="0">
                <a:effectLst/>
                <a:latin typeface="Montserrat" pitchFamily="2" charset="77"/>
                <a:ea typeface="Montserrat" pitchFamily="2" charset="77"/>
                <a:cs typeface="Montserrat" pitchFamily="2" charset="77"/>
              </a:rPr>
              <a:t> Il est demandé dans le brief de développer une version </a:t>
            </a:r>
            <a:r>
              <a:rPr lang="fr-FR" sz="1800" u="none" strike="noStrike" dirty="0">
                <a:effectLst/>
                <a:latin typeface="Montserrat" pitchFamily="2" charset="77"/>
                <a:ea typeface="Montserrat" pitchFamily="2" charset="77"/>
                <a:cs typeface="Montserrat" pitchFamily="2" charset="77"/>
              </a:rPr>
              <a:t>desktop, utilisable pour un ordinateur. Pas de version mobile à prévoir dans le développement du Menu Maker. </a:t>
            </a:r>
            <a:endParaRPr lang="fr-CH" sz="1800" u="none" strike="noStrike"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4120986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9C9AE786-DDBB-38E6-609C-511494599F1F}"/>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E2435656-843D-5C4A-69F7-4D1E85D7BC1F}"/>
              </a:ext>
            </a:extLst>
          </p:cNvPr>
          <p:cNvSpPr>
            <a:spLocks noGrp="1"/>
          </p:cNvSpPr>
          <p:nvPr>
            <p:ph type="title"/>
          </p:nvPr>
        </p:nvSpPr>
        <p:spPr/>
        <p:txBody>
          <a:bodyPr/>
          <a:lstStyle/>
          <a:p>
            <a:r>
              <a:rPr lang="fr-FR" u="sng" dirty="0"/>
              <a:t>V. Service tiers:</a:t>
            </a:r>
          </a:p>
        </p:txBody>
      </p:sp>
      <p:sp>
        <p:nvSpPr>
          <p:cNvPr id="4" name="Triangle rectangle 3">
            <a:extLst>
              <a:ext uri="{FF2B5EF4-FFF2-40B4-BE49-F238E27FC236}">
                <a16:creationId xmlns:a16="http://schemas.microsoft.com/office/drawing/2014/main" id="{6709B1C9-7D6A-CDF1-8238-2DC055C99DD9}"/>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8D42AFBE-3748-5DBD-44C9-372F56412365}"/>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DFDD2388-9384-4D75-8103-8A763BD7CF7D}"/>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4A1D468C-CAEF-BEAF-D868-658E138A09DD}"/>
              </a:ext>
            </a:extLst>
          </p:cNvPr>
          <p:cNvSpPr>
            <a:spLocks noGrp="1"/>
          </p:cNvSpPr>
          <p:nvPr>
            <p:ph idx="1"/>
          </p:nvPr>
        </p:nvSpPr>
        <p:spPr>
          <a:xfrm>
            <a:off x="838200" y="2030876"/>
            <a:ext cx="10515600" cy="2922123"/>
          </a:xfrm>
          <a:scene3d>
            <a:camera prst="orthographicFront"/>
            <a:lightRig rig="threePt" dir="t"/>
          </a:scene3d>
          <a:sp3d>
            <a:bevelT w="57150"/>
          </a:sp3d>
        </p:spPr>
        <p:txBody>
          <a:bodyPr>
            <a:normAutofit/>
          </a:bodyPr>
          <a:lstStyle/>
          <a:p>
            <a:pPr marL="342900" lvl="0" indent="-342900">
              <a:lnSpc>
                <a:spcPct val="115000"/>
              </a:lnSpc>
              <a:buFont typeface="Arial" panose="020B0604020202020204" pitchFamily="34" charset="0"/>
              <a:buChar char="●"/>
            </a:pPr>
            <a:r>
              <a:rPr lang="fr-FR" sz="1800" u="none" strike="noStrike" dirty="0">
                <a:effectLst/>
                <a:latin typeface="Montserrat" pitchFamily="2" charset="77"/>
                <a:ea typeface="Montserrat" pitchFamily="2" charset="77"/>
                <a:cs typeface="Montserrat" pitchFamily="2" charset="77"/>
              </a:rPr>
              <a:t>API Instagram &amp; Deliveroo </a:t>
            </a:r>
          </a:p>
          <a:p>
            <a:pPr marL="342900" lvl="0" indent="-342900">
              <a:lnSpc>
                <a:spcPct val="115000"/>
              </a:lnSpc>
              <a:buFont typeface="Arial" panose="020B0604020202020204" pitchFamily="34" charset="0"/>
              <a:buChar char="●"/>
            </a:pPr>
            <a:r>
              <a:rPr lang="fr-FR" sz="1800" dirty="0">
                <a:latin typeface="Montserrat" pitchFamily="2" charset="77"/>
                <a:ea typeface="Arial" panose="020B0604020202020204" pitchFamily="34" charset="0"/>
              </a:rPr>
              <a:t>Google Analytics </a:t>
            </a:r>
          </a:p>
          <a:p>
            <a:pPr marL="342900" lvl="0" indent="-342900">
              <a:lnSpc>
                <a:spcPct val="115000"/>
              </a:lnSpc>
              <a:buFont typeface="Arial" panose="020B0604020202020204" pitchFamily="34" charset="0"/>
              <a:buChar char="●"/>
            </a:pPr>
            <a:r>
              <a:rPr lang="fr-FR" sz="1800" u="none" strike="noStrike" dirty="0">
                <a:effectLst/>
                <a:latin typeface="Montserrat" pitchFamily="2" charset="77"/>
                <a:ea typeface="Arial" panose="020B0604020202020204" pitchFamily="34" charset="0"/>
              </a:rPr>
              <a:t>Meta pixel</a:t>
            </a:r>
          </a:p>
          <a:p>
            <a:pPr marL="342900" lvl="0" indent="-342900">
              <a:lnSpc>
                <a:spcPct val="115000"/>
              </a:lnSpc>
              <a:buFont typeface="Arial" panose="020B0604020202020204" pitchFamily="34" charset="0"/>
              <a:buChar char="●"/>
            </a:pPr>
            <a:r>
              <a:rPr lang="fr-FR" sz="1800" dirty="0">
                <a:latin typeface="Montserrat" pitchFamily="2" charset="77"/>
                <a:ea typeface="Arial" panose="020B0604020202020204" pitchFamily="34" charset="0"/>
              </a:rPr>
              <a:t>Stripe ou PayPal pour le paiement </a:t>
            </a:r>
            <a:endParaRPr lang="fr-CH" sz="1800" u="none" strike="noStrike"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4128072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872B5B18-5FAD-8631-D219-E666792332B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7565668C-9524-86E5-D450-8EF83A65ABAE}"/>
              </a:ext>
            </a:extLst>
          </p:cNvPr>
          <p:cNvSpPr>
            <a:spLocks noGrp="1"/>
          </p:cNvSpPr>
          <p:nvPr>
            <p:ph type="title"/>
          </p:nvPr>
        </p:nvSpPr>
        <p:spPr/>
        <p:txBody>
          <a:bodyPr/>
          <a:lstStyle/>
          <a:p>
            <a:r>
              <a:rPr lang="fr-FR" u="sng" dirty="0"/>
              <a:t>VI. Sécurité:</a:t>
            </a:r>
          </a:p>
        </p:txBody>
      </p:sp>
      <p:sp>
        <p:nvSpPr>
          <p:cNvPr id="4" name="Triangle rectangle 3">
            <a:extLst>
              <a:ext uri="{FF2B5EF4-FFF2-40B4-BE49-F238E27FC236}">
                <a16:creationId xmlns:a16="http://schemas.microsoft.com/office/drawing/2014/main" id="{192674F5-AC63-8758-F1CD-0167769AE097}"/>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F02B7B86-B305-C491-1F98-4D119F9F523C}"/>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D0F2AAC0-0485-77BD-3FF2-40E96198135A}"/>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0701912F-564A-EB6C-831D-8F3F06D34798}"/>
              </a:ext>
            </a:extLst>
          </p:cNvPr>
          <p:cNvSpPr>
            <a:spLocks noGrp="1"/>
          </p:cNvSpPr>
          <p:nvPr>
            <p:ph idx="1"/>
          </p:nvPr>
        </p:nvSpPr>
        <p:spPr>
          <a:xfrm>
            <a:off x="838200" y="2030876"/>
            <a:ext cx="5158923" cy="4248761"/>
          </a:xfrm>
          <a:scene3d>
            <a:camera prst="orthographicFront"/>
            <a:lightRig rig="threePt" dir="t"/>
          </a:scene3d>
          <a:sp3d>
            <a:bevelT w="57150"/>
          </a:sp3d>
        </p:spPr>
        <p:txBody>
          <a:bodyPr>
            <a:normAutofit/>
          </a:bodyPr>
          <a:lstStyle/>
          <a:p>
            <a:pPr marL="342900" indent="-342900">
              <a:lnSpc>
                <a:spcPct val="115000"/>
              </a:lnSpc>
              <a:buFont typeface="Arial" panose="020B0604020202020204" pitchFamily="34" charset="0"/>
              <a:buChar char="●"/>
            </a:pPr>
            <a:r>
              <a:rPr lang="fr-CH" sz="1800" u="none" strike="noStrike" dirty="0">
                <a:effectLst/>
                <a:latin typeface="Montserrat" pitchFamily="2" charset="77"/>
                <a:ea typeface="Montserrat" pitchFamily="2" charset="77"/>
                <a:cs typeface="Montserrat" pitchFamily="2" charset="77"/>
              </a:rPr>
              <a:t>Site web en HTTPS</a:t>
            </a:r>
          </a:p>
          <a:p>
            <a:pPr marL="342900" indent="-342900">
              <a:lnSpc>
                <a:spcPct val="115000"/>
              </a:lnSpc>
              <a:buFont typeface="Arial" panose="020B0604020202020204" pitchFamily="34" charset="0"/>
              <a:buChar char="●"/>
            </a:pPr>
            <a:r>
              <a:rPr lang="fr-CH" sz="1800" dirty="0">
                <a:latin typeface="Montserrat" pitchFamily="2" charset="77"/>
                <a:ea typeface="Arial" panose="020B0604020202020204" pitchFamily="34" charset="0"/>
              </a:rPr>
              <a:t>Utilisation des SSL </a:t>
            </a:r>
          </a:p>
          <a:p>
            <a:pPr marL="342900" indent="-342900">
              <a:lnSpc>
                <a:spcPct val="115000"/>
              </a:lnSpc>
              <a:buFont typeface="Arial" panose="020B0604020202020204" pitchFamily="34" charset="0"/>
              <a:buChar char="●"/>
            </a:pPr>
            <a:r>
              <a:rPr lang="fr-CH" sz="1800" dirty="0">
                <a:latin typeface="Montserrat" pitchFamily="2" charset="77"/>
                <a:ea typeface="Arial" panose="020B0604020202020204" pitchFamily="34" charset="0"/>
              </a:rPr>
              <a:t>Sécurité via l’hébergeur</a:t>
            </a:r>
          </a:p>
          <a:p>
            <a:pPr marL="342900" indent="-342900">
              <a:lnSpc>
                <a:spcPct val="115000"/>
              </a:lnSpc>
              <a:buFont typeface="Arial" panose="020B0604020202020204" pitchFamily="34" charset="0"/>
              <a:buChar char="●"/>
            </a:pPr>
            <a:r>
              <a:rPr lang="fr-CH" sz="1800" dirty="0">
                <a:latin typeface="Montserrat" pitchFamily="2" charset="77"/>
                <a:ea typeface="Arial" panose="020B0604020202020204" pitchFamily="34" charset="0"/>
              </a:rPr>
              <a:t> Utilisation d’un CDN</a:t>
            </a:r>
          </a:p>
          <a:p>
            <a:pPr marL="342900" indent="-342900">
              <a:lnSpc>
                <a:spcPct val="115000"/>
              </a:lnSpc>
              <a:buFont typeface="Arial" panose="020B0604020202020204" pitchFamily="34" charset="0"/>
              <a:buChar char="●"/>
            </a:pPr>
            <a:r>
              <a:rPr lang="fr-CH" sz="1800" dirty="0">
                <a:latin typeface="Montserrat" pitchFamily="2" charset="77"/>
                <a:ea typeface="Arial" panose="020B0604020202020204" pitchFamily="34" charset="0"/>
              </a:rPr>
              <a:t>Demander l’utilisation de mot de passe complexe pour les utilisateurs. </a:t>
            </a:r>
          </a:p>
          <a:p>
            <a:pPr marL="342900" indent="-342900">
              <a:lnSpc>
                <a:spcPct val="115000"/>
              </a:lnSpc>
              <a:buFont typeface="Arial" panose="020B0604020202020204" pitchFamily="34" charset="0"/>
              <a:buChar char="●"/>
            </a:pPr>
            <a:r>
              <a:rPr lang="fr-CH" sz="1800" dirty="0">
                <a:latin typeface="Montserrat" pitchFamily="2" charset="77"/>
                <a:ea typeface="Arial" panose="020B0604020202020204" pitchFamily="34" charset="0"/>
              </a:rPr>
              <a:t> Respect de la RGPD </a:t>
            </a:r>
          </a:p>
          <a:p>
            <a:pPr marL="342900" indent="-342900">
              <a:lnSpc>
                <a:spcPct val="115000"/>
              </a:lnSpc>
              <a:buFont typeface="Arial" panose="020B0604020202020204" pitchFamily="34" charset="0"/>
              <a:buChar char="●"/>
            </a:pPr>
            <a:r>
              <a:rPr lang="fr-CH" sz="1800" dirty="0">
                <a:latin typeface="Montserrat" pitchFamily="2" charset="77"/>
                <a:ea typeface="Arial" panose="020B0604020202020204" pitchFamily="34" charset="0"/>
              </a:rPr>
              <a:t>Protections des données utilisateurs</a:t>
            </a:r>
          </a:p>
          <a:p>
            <a:pPr marL="342900" indent="-342900">
              <a:lnSpc>
                <a:spcPct val="115000"/>
              </a:lnSpc>
              <a:buFont typeface="Arial" panose="020B0604020202020204" pitchFamily="34" charset="0"/>
              <a:buChar char="●"/>
            </a:pPr>
            <a:endParaRPr lang="fr-CH" sz="1800" u="none" strike="noStrike" dirty="0">
              <a:effectLst/>
              <a:latin typeface="Arial" panose="020B0604020202020204" pitchFamily="34" charset="0"/>
              <a:ea typeface="Arial" panose="020B0604020202020204" pitchFamily="34" charset="0"/>
            </a:endParaRPr>
          </a:p>
          <a:p>
            <a:pPr marL="342900" lvl="0" indent="-342900">
              <a:lnSpc>
                <a:spcPct val="115000"/>
              </a:lnSpc>
              <a:buFont typeface="Arial" panose="020B0604020202020204" pitchFamily="34" charset="0"/>
              <a:buChar char="●"/>
            </a:pPr>
            <a:endParaRPr lang="fr-CH" sz="1800" u="none" strike="noStrike" dirty="0">
              <a:effectLst/>
              <a:latin typeface="Arial" panose="020B0604020202020204" pitchFamily="34" charset="0"/>
              <a:ea typeface="Arial" panose="020B0604020202020204" pitchFamily="34" charset="0"/>
            </a:endParaRPr>
          </a:p>
        </p:txBody>
      </p:sp>
      <p:pic>
        <p:nvPicPr>
          <p:cNvPr id="8" name="Image 7" descr="Une image contenant texte, capture d’écran, Police&#10;&#10;Description générée automatiquement">
            <a:extLst>
              <a:ext uri="{FF2B5EF4-FFF2-40B4-BE49-F238E27FC236}">
                <a16:creationId xmlns:a16="http://schemas.microsoft.com/office/drawing/2014/main" id="{874731CD-4393-9A2C-FA26-20621F0C279F}"/>
              </a:ext>
            </a:extLst>
          </p:cNvPr>
          <p:cNvPicPr>
            <a:picLocks noChangeAspect="1"/>
          </p:cNvPicPr>
          <p:nvPr/>
        </p:nvPicPr>
        <p:blipFill>
          <a:blip r:embed="rId4"/>
          <a:stretch>
            <a:fillRect/>
          </a:stretch>
        </p:blipFill>
        <p:spPr>
          <a:xfrm>
            <a:off x="6194878" y="1504437"/>
            <a:ext cx="3594100" cy="4775200"/>
          </a:xfrm>
          <a:prstGeom prst="rect">
            <a:avLst/>
          </a:prstGeom>
        </p:spPr>
      </p:pic>
    </p:spTree>
    <p:extLst>
      <p:ext uri="{BB962C8B-B14F-4D97-AF65-F5344CB8AC3E}">
        <p14:creationId xmlns:p14="http://schemas.microsoft.com/office/powerpoint/2010/main" val="40369673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6E2B767E-F4D8-4F6C-1EB3-75BAF23F5336}"/>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47F2A8E5-0612-3353-4926-27AEF27C019B}"/>
              </a:ext>
            </a:extLst>
          </p:cNvPr>
          <p:cNvSpPr>
            <a:spLocks noGrp="1"/>
          </p:cNvSpPr>
          <p:nvPr>
            <p:ph type="title"/>
          </p:nvPr>
        </p:nvSpPr>
        <p:spPr/>
        <p:txBody>
          <a:bodyPr/>
          <a:lstStyle/>
          <a:p>
            <a:r>
              <a:rPr lang="fr-FR" u="sng" dirty="0"/>
              <a:t>VI. Maintenance et futures MAJ :</a:t>
            </a:r>
          </a:p>
        </p:txBody>
      </p:sp>
      <p:sp>
        <p:nvSpPr>
          <p:cNvPr id="4" name="Triangle rectangle 3">
            <a:extLst>
              <a:ext uri="{FF2B5EF4-FFF2-40B4-BE49-F238E27FC236}">
                <a16:creationId xmlns:a16="http://schemas.microsoft.com/office/drawing/2014/main" id="{B4837013-0E40-58E6-E40A-186990CAE32B}"/>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FE493B55-B476-D239-64F4-DA4AA0ECF656}"/>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DFFA9684-5C38-4D8A-B74D-295F06B816B1}"/>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DF474B98-4C40-1610-7024-86DC5A8413C8}"/>
              </a:ext>
            </a:extLst>
          </p:cNvPr>
          <p:cNvSpPr>
            <a:spLocks noGrp="1"/>
          </p:cNvSpPr>
          <p:nvPr>
            <p:ph idx="1"/>
          </p:nvPr>
        </p:nvSpPr>
        <p:spPr>
          <a:xfrm>
            <a:off x="838200" y="2030875"/>
            <a:ext cx="10515600" cy="4461999"/>
          </a:xfrm>
          <a:scene3d>
            <a:camera prst="orthographicFront"/>
            <a:lightRig rig="threePt" dir="t"/>
          </a:scene3d>
          <a:sp3d>
            <a:bevelT w="57150"/>
          </a:sp3d>
        </p:spPr>
        <p:txBody>
          <a:bodyPr>
            <a:normAutofit/>
          </a:bodyPr>
          <a:lstStyle/>
          <a:p>
            <a:pPr marL="0" indent="0">
              <a:lnSpc>
                <a:spcPct val="115000"/>
              </a:lnSpc>
              <a:buNone/>
            </a:pPr>
            <a:r>
              <a:rPr lang="fr-CH" sz="2000" u="none" strike="noStrike" dirty="0">
                <a:effectLst/>
                <a:latin typeface="Montserrat" pitchFamily="2" charset="77"/>
                <a:ea typeface="Arial" panose="020B0604020202020204" pitchFamily="34" charset="0"/>
              </a:rPr>
              <a:t>Maintenance : </a:t>
            </a:r>
            <a:r>
              <a:rPr lang="fr-CH" sz="2000" u="none" strike="noStrike" dirty="0">
                <a:effectLst/>
                <a:latin typeface="Montserrat" pitchFamily="2" charset="77"/>
                <a:ea typeface="Montserrat" pitchFamily="2" charset="77"/>
                <a:cs typeface="Montserrat" pitchFamily="2" charset="77"/>
              </a:rPr>
              <a:t>½ journée par mois pour :</a:t>
            </a:r>
            <a:endParaRPr lang="fr-CH" sz="2000" u="none" strike="noStrike" dirty="0">
              <a:effectLst/>
              <a:latin typeface="Montserrat" pitchFamily="2" charset="77"/>
              <a:ea typeface="Arial" panose="020B0604020202020204" pitchFamily="34" charset="0"/>
            </a:endParaRPr>
          </a:p>
          <a:p>
            <a:pPr marL="800100" lvl="1" indent="-342900">
              <a:lnSpc>
                <a:spcPct val="115000"/>
              </a:lnSpc>
              <a:buFont typeface="Arial" panose="020B0604020202020204" pitchFamily="34" charset="0"/>
              <a:buChar char="●"/>
            </a:pPr>
            <a:r>
              <a:rPr lang="fr-CH" sz="1800" u="none" strike="noStrike" dirty="0">
                <a:effectLst/>
                <a:latin typeface="Montserrat" pitchFamily="2" charset="77"/>
                <a:ea typeface="Montserrat" pitchFamily="2" charset="77"/>
                <a:cs typeface="Montserrat" pitchFamily="2" charset="77"/>
              </a:rPr>
              <a:t>Détection et correction des bugs</a:t>
            </a:r>
          </a:p>
          <a:p>
            <a:pPr marL="800100" lvl="1" indent="-342900">
              <a:lnSpc>
                <a:spcPct val="115000"/>
              </a:lnSpc>
              <a:buFont typeface="Arial" panose="020B0604020202020204" pitchFamily="34" charset="0"/>
              <a:buChar char="●"/>
            </a:pPr>
            <a:r>
              <a:rPr lang="fr-CH" sz="1800" dirty="0">
                <a:latin typeface="Montserrat" pitchFamily="2" charset="77"/>
                <a:ea typeface="Montserrat" pitchFamily="2" charset="77"/>
                <a:cs typeface="Montserrat" pitchFamily="2" charset="77"/>
              </a:rPr>
              <a:t>Mise à jour (sécurité, performances, API, …)</a:t>
            </a:r>
            <a:endParaRPr lang="fr-CH" sz="1800" u="none" strike="noStrike" dirty="0">
              <a:effectLst/>
              <a:latin typeface="Montserrat" pitchFamily="2" charset="77"/>
              <a:ea typeface="Montserrat" pitchFamily="2" charset="77"/>
              <a:cs typeface="Montserrat" pitchFamily="2" charset="77"/>
            </a:endParaRPr>
          </a:p>
          <a:p>
            <a:pPr marL="800100" lvl="1" indent="-342900">
              <a:lnSpc>
                <a:spcPct val="115000"/>
              </a:lnSpc>
              <a:buFont typeface="Arial" panose="020B0604020202020204" pitchFamily="34" charset="0"/>
              <a:buChar char="●"/>
            </a:pPr>
            <a:r>
              <a:rPr lang="fr-CH" sz="1800" dirty="0">
                <a:latin typeface="Montserrat" pitchFamily="2" charset="77"/>
                <a:ea typeface="Montserrat" pitchFamily="2" charset="77"/>
                <a:cs typeface="Montserrat" pitchFamily="2" charset="77"/>
              </a:rPr>
              <a:t>SEO pour un meilleur référencement naturel</a:t>
            </a:r>
            <a:endParaRPr lang="fr-CH" sz="1800" u="none" strike="noStrike" dirty="0">
              <a:effectLst/>
              <a:latin typeface="Montserrat" pitchFamily="2" charset="77"/>
              <a:ea typeface="Montserrat" pitchFamily="2" charset="77"/>
              <a:cs typeface="Montserrat" pitchFamily="2" charset="77"/>
            </a:endParaRPr>
          </a:p>
          <a:p>
            <a:pPr marL="800100" lvl="1" indent="-342900">
              <a:lnSpc>
                <a:spcPct val="115000"/>
              </a:lnSpc>
              <a:buFont typeface="Arial" panose="020B0604020202020204" pitchFamily="34" charset="0"/>
              <a:buChar char="●"/>
            </a:pPr>
            <a:r>
              <a:rPr lang="fr-CH" sz="1800" u="none" strike="noStrike" dirty="0">
                <a:effectLst/>
                <a:latin typeface="Montserrat" pitchFamily="2" charset="77"/>
                <a:ea typeface="Arial" panose="020B0604020202020204" pitchFamily="34" charset="0"/>
              </a:rPr>
              <a:t>Modification de</a:t>
            </a:r>
            <a:r>
              <a:rPr lang="fr-CH" sz="1800" dirty="0">
                <a:latin typeface="Montserrat" pitchFamily="2" charset="77"/>
                <a:ea typeface="Arial" panose="020B0604020202020204" pitchFamily="34" charset="0"/>
              </a:rPr>
              <a:t> contenus textes ou visuels demander par Qwenta</a:t>
            </a:r>
          </a:p>
          <a:p>
            <a:pPr marL="800100" lvl="1" indent="-342900">
              <a:lnSpc>
                <a:spcPct val="115000"/>
              </a:lnSpc>
              <a:buFont typeface="Arial" panose="020B0604020202020204" pitchFamily="34" charset="0"/>
              <a:buChar char="●"/>
            </a:pPr>
            <a:endParaRPr lang="fr-CH" sz="1800" dirty="0">
              <a:latin typeface="Montserrat" pitchFamily="2" charset="77"/>
              <a:ea typeface="Arial" panose="020B0604020202020204" pitchFamily="34" charset="0"/>
            </a:endParaRPr>
          </a:p>
          <a:p>
            <a:pPr marL="0" indent="0">
              <a:lnSpc>
                <a:spcPct val="115000"/>
              </a:lnSpc>
              <a:buNone/>
            </a:pPr>
            <a:r>
              <a:rPr lang="fr-CH" sz="2200" dirty="0">
                <a:latin typeface="Montserrat" pitchFamily="2" charset="77"/>
                <a:ea typeface="Arial" panose="020B0604020202020204" pitchFamily="34" charset="0"/>
              </a:rPr>
              <a:t>Futures MAJ :</a:t>
            </a:r>
          </a:p>
          <a:p>
            <a:pPr lvl="1">
              <a:lnSpc>
                <a:spcPct val="115000"/>
              </a:lnSpc>
            </a:pPr>
            <a:r>
              <a:rPr lang="fr-CH" sz="1800" dirty="0">
                <a:latin typeface="Montserrat" pitchFamily="2" charset="77"/>
                <a:ea typeface="Arial" panose="020B0604020202020204" pitchFamily="34" charset="0"/>
              </a:rPr>
              <a:t>Version responsive du menu maker</a:t>
            </a:r>
          </a:p>
          <a:p>
            <a:pPr lvl="1">
              <a:lnSpc>
                <a:spcPct val="115000"/>
              </a:lnSpc>
            </a:pPr>
            <a:r>
              <a:rPr lang="fr-CH" sz="1800" dirty="0">
                <a:latin typeface="Montserrat" pitchFamily="2" charset="77"/>
                <a:ea typeface="Arial" panose="020B0604020202020204" pitchFamily="34" charset="0"/>
              </a:rPr>
              <a:t>Ajout de nouveaux exports du menu (Uber Eats, Facebook)</a:t>
            </a:r>
          </a:p>
          <a:p>
            <a:pPr lvl="1">
              <a:lnSpc>
                <a:spcPct val="115000"/>
              </a:lnSpc>
            </a:pPr>
            <a:r>
              <a:rPr lang="fr-CH" sz="1800" dirty="0">
                <a:latin typeface="Montserrat" pitchFamily="2" charset="77"/>
                <a:ea typeface="Arial" panose="020B0604020202020204" pitchFamily="34" charset="0"/>
              </a:rPr>
              <a:t>Création d’un blog</a:t>
            </a:r>
          </a:p>
          <a:p>
            <a:pPr lvl="1">
              <a:lnSpc>
                <a:spcPct val="115000"/>
              </a:lnSpc>
            </a:pPr>
            <a:r>
              <a:rPr lang="fr-CH" sz="1800" dirty="0">
                <a:latin typeface="Montserrat" pitchFamily="2" charset="77"/>
                <a:ea typeface="Arial" panose="020B0604020202020204" pitchFamily="34" charset="0"/>
              </a:rPr>
              <a:t>Création de landing page pour de SEA </a:t>
            </a:r>
          </a:p>
          <a:p>
            <a:pPr lvl="1">
              <a:lnSpc>
                <a:spcPct val="115000"/>
              </a:lnSpc>
            </a:pPr>
            <a:endParaRPr lang="fr-CH" sz="1800" dirty="0">
              <a:latin typeface="Montserrat" pitchFamily="2" charset="77"/>
              <a:ea typeface="Arial" panose="020B0604020202020204" pitchFamily="34" charset="0"/>
            </a:endParaRPr>
          </a:p>
          <a:p>
            <a:pPr lvl="1">
              <a:lnSpc>
                <a:spcPct val="115000"/>
              </a:lnSpc>
            </a:pPr>
            <a:endParaRPr lang="fr-CH" sz="1800" dirty="0">
              <a:latin typeface="Montserrat" pitchFamily="2" charset="77"/>
              <a:ea typeface="Arial" panose="020B0604020202020204" pitchFamily="34" charset="0"/>
            </a:endParaRPr>
          </a:p>
          <a:p>
            <a:pPr marL="800100" lvl="1" indent="-342900">
              <a:lnSpc>
                <a:spcPct val="115000"/>
              </a:lnSpc>
              <a:buFont typeface="Arial" panose="020B0604020202020204" pitchFamily="34" charset="0"/>
              <a:buChar char="●"/>
            </a:pPr>
            <a:endParaRPr lang="fr-CH" sz="1800" u="none" strike="noStrike" dirty="0">
              <a:effectLst/>
              <a:latin typeface="Montserrat" pitchFamily="2" charset="77"/>
              <a:ea typeface="Arial" panose="020B0604020202020204" pitchFamily="34" charset="0"/>
            </a:endParaRPr>
          </a:p>
          <a:p>
            <a:pPr marL="0" indent="0">
              <a:lnSpc>
                <a:spcPct val="115000"/>
              </a:lnSpc>
              <a:buNone/>
            </a:pPr>
            <a:endParaRPr lang="fr-CH" sz="2200" u="none" strike="noStrike" dirty="0">
              <a:effectLst/>
              <a:latin typeface="Montserrat" pitchFamily="2" charset="77"/>
              <a:ea typeface="Arial" panose="020B0604020202020204" pitchFamily="34" charset="0"/>
            </a:endParaRPr>
          </a:p>
          <a:p>
            <a:pPr marL="342900" lvl="0" indent="-342900">
              <a:lnSpc>
                <a:spcPct val="115000"/>
              </a:lnSpc>
              <a:buFont typeface="Arial" panose="020B0604020202020204" pitchFamily="34" charset="0"/>
              <a:buChar char="●"/>
            </a:pPr>
            <a:endParaRPr lang="fr-CH" sz="1800" u="none" strike="noStrike" dirty="0">
              <a:effectLst/>
              <a:latin typeface="Arial" panose="020B0604020202020204" pitchFamily="34" charset="0"/>
              <a:ea typeface="Arial" panose="020B0604020202020204" pitchFamily="34" charset="0"/>
            </a:endParaRPr>
          </a:p>
        </p:txBody>
      </p:sp>
    </p:spTree>
    <p:extLst>
      <p:ext uri="{BB962C8B-B14F-4D97-AF65-F5344CB8AC3E}">
        <p14:creationId xmlns:p14="http://schemas.microsoft.com/office/powerpoint/2010/main" val="12983854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E9AFC6-9A5D-1D51-0EE4-E6C20BC9E6AD}"/>
              </a:ext>
            </a:extLst>
          </p:cNvPr>
          <p:cNvSpPr>
            <a:spLocks noGrp="1"/>
          </p:cNvSpPr>
          <p:nvPr>
            <p:ph type="title"/>
          </p:nvPr>
        </p:nvSpPr>
        <p:spPr/>
        <p:txBody>
          <a:bodyPr/>
          <a:lstStyle/>
          <a:p>
            <a:r>
              <a:rPr lang="fr-FR" u="sng" dirty="0"/>
              <a:t>A quoi sert les spécifications techniques ?</a:t>
            </a:r>
          </a:p>
        </p:txBody>
      </p:sp>
      <p:sp>
        <p:nvSpPr>
          <p:cNvPr id="3" name="Espace réservé du contenu 2">
            <a:extLst>
              <a:ext uri="{FF2B5EF4-FFF2-40B4-BE49-F238E27FC236}">
                <a16:creationId xmlns:a16="http://schemas.microsoft.com/office/drawing/2014/main" id="{57ED5896-4B85-7938-1A08-3FAF29036462}"/>
              </a:ext>
            </a:extLst>
          </p:cNvPr>
          <p:cNvSpPr>
            <a:spLocks noGrp="1"/>
          </p:cNvSpPr>
          <p:nvPr>
            <p:ph idx="1"/>
          </p:nvPr>
        </p:nvSpPr>
        <p:spPr>
          <a:xfrm>
            <a:off x="838200" y="4721225"/>
            <a:ext cx="10515600" cy="1325563"/>
          </a:xfrm>
          <a:scene3d>
            <a:camera prst="orthographicFront"/>
            <a:lightRig rig="threePt" dir="t"/>
          </a:scene3d>
          <a:sp3d>
            <a:bevelT w="57150"/>
          </a:sp3d>
        </p:spPr>
        <p:txBody>
          <a:bodyPr/>
          <a:lstStyle/>
          <a:p>
            <a:pPr marL="0" indent="0" algn="just">
              <a:buNone/>
            </a:pPr>
            <a:r>
              <a:rPr lang="fr-FR" dirty="0"/>
              <a:t>Les spécifications techniques </a:t>
            </a:r>
            <a:r>
              <a:rPr lang="fr-CH" dirty="0"/>
              <a:t>relatent de la documentation des méthodes, procédés, et technologies sélectionnées pour faire face aux contraintes de réalisation du projet. </a:t>
            </a:r>
            <a:endParaRPr lang="fr-FR" dirty="0"/>
          </a:p>
        </p:txBody>
      </p:sp>
      <p:sp>
        <p:nvSpPr>
          <p:cNvPr id="4" name="Triangle rectangle 3">
            <a:extLst>
              <a:ext uri="{FF2B5EF4-FFF2-40B4-BE49-F238E27FC236}">
                <a16:creationId xmlns:a16="http://schemas.microsoft.com/office/drawing/2014/main" id="{1FD7CDD3-3439-94D0-880F-2B6E09F72502}"/>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7EB9BA70-B857-9610-5D52-13096F6861E6}"/>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7" name="image1.png">
            <a:extLst>
              <a:ext uri="{FF2B5EF4-FFF2-40B4-BE49-F238E27FC236}">
                <a16:creationId xmlns:a16="http://schemas.microsoft.com/office/drawing/2014/main" id="{21C3420C-9A3E-B3E2-B1F6-A29D97F0DECA}"/>
              </a:ext>
            </a:extLst>
          </p:cNvPr>
          <p:cNvPicPr/>
          <p:nvPr/>
        </p:nvPicPr>
        <p:blipFill rotWithShape="1">
          <a:blip r:embed="rId3"/>
          <a:srcRect l="8082" r="8898"/>
          <a:stretch/>
        </p:blipFill>
        <p:spPr>
          <a:xfrm rot="2719298">
            <a:off x="10983242" y="303651"/>
            <a:ext cx="1084537" cy="720000"/>
          </a:xfrm>
          <a:prstGeom prst="rect">
            <a:avLst/>
          </a:prstGeom>
          <a:ln/>
        </p:spPr>
      </p:pic>
      <p:pic>
        <p:nvPicPr>
          <p:cNvPr id="11" name="Image 10" descr="Une image contenant texte, capture d’écran, Police, ligne&#10;&#10;Description générée automatiquement">
            <a:extLst>
              <a:ext uri="{FF2B5EF4-FFF2-40B4-BE49-F238E27FC236}">
                <a16:creationId xmlns:a16="http://schemas.microsoft.com/office/drawing/2014/main" id="{B3DD90EE-E563-804F-D1D5-960999A08D9B}"/>
              </a:ext>
            </a:extLst>
          </p:cNvPr>
          <p:cNvPicPr>
            <a:picLocks noChangeAspect="1"/>
          </p:cNvPicPr>
          <p:nvPr/>
        </p:nvPicPr>
        <p:blipFill>
          <a:blip r:embed="rId4"/>
          <a:stretch>
            <a:fillRect/>
          </a:stretch>
        </p:blipFill>
        <p:spPr>
          <a:xfrm>
            <a:off x="2209800" y="1690688"/>
            <a:ext cx="7772400" cy="2492102"/>
          </a:xfrm>
          <a:prstGeom prst="rect">
            <a:avLst/>
          </a:prstGeom>
          <a:effectLst>
            <a:softEdge rad="0"/>
          </a:effectLst>
          <a:scene3d>
            <a:camera prst="orthographicFront"/>
            <a:lightRig rig="threePt" dir="t"/>
          </a:scene3d>
          <a:sp3d>
            <a:bevelT w="6350"/>
          </a:sp3d>
        </p:spPr>
      </p:pic>
    </p:spTree>
    <p:extLst>
      <p:ext uri="{BB962C8B-B14F-4D97-AF65-F5344CB8AC3E}">
        <p14:creationId xmlns:p14="http://schemas.microsoft.com/office/powerpoint/2010/main" val="41508232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E9AFC6-9A5D-1D51-0EE4-E6C20BC9E6AD}"/>
              </a:ext>
            </a:extLst>
          </p:cNvPr>
          <p:cNvSpPr>
            <a:spLocks noGrp="1"/>
          </p:cNvSpPr>
          <p:nvPr>
            <p:ph type="title"/>
          </p:nvPr>
        </p:nvSpPr>
        <p:spPr/>
        <p:txBody>
          <a:bodyPr/>
          <a:lstStyle/>
          <a:p>
            <a:r>
              <a:rPr lang="fr-FR" u="sng" dirty="0"/>
              <a:t>I. Les choix technologiques :</a:t>
            </a:r>
          </a:p>
        </p:txBody>
      </p:sp>
      <p:sp>
        <p:nvSpPr>
          <p:cNvPr id="4" name="Triangle rectangle 3">
            <a:extLst>
              <a:ext uri="{FF2B5EF4-FFF2-40B4-BE49-F238E27FC236}">
                <a16:creationId xmlns:a16="http://schemas.microsoft.com/office/drawing/2014/main" id="{1FD7CDD3-3439-94D0-880F-2B6E09F72502}"/>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7EB9BA70-B857-9610-5D52-13096F6861E6}"/>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C7268A6B-4605-26D2-2364-DC5BF8D07ADD}"/>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38405E71-39FF-BDC4-02F9-1B81443AEEAF}"/>
              </a:ext>
            </a:extLst>
          </p:cNvPr>
          <p:cNvSpPr>
            <a:spLocks noGrp="1"/>
          </p:cNvSpPr>
          <p:nvPr>
            <p:ph idx="1"/>
          </p:nvPr>
        </p:nvSpPr>
        <p:spPr>
          <a:xfrm>
            <a:off x="838200" y="2030877"/>
            <a:ext cx="10515600" cy="4015912"/>
          </a:xfrm>
          <a:scene3d>
            <a:camera prst="orthographicFront"/>
            <a:lightRig rig="threePt" dir="t"/>
          </a:scene3d>
          <a:sp3d>
            <a:bevelT w="57150"/>
          </a:sp3d>
        </p:spPr>
        <p:txBody>
          <a:bodyPr/>
          <a:lstStyle/>
          <a:p>
            <a:pPr marL="0" indent="0" algn="just">
              <a:buNone/>
            </a:pPr>
            <a:r>
              <a:rPr lang="fr-CH" u="sng" dirty="0"/>
              <a:t>Besoin principal :</a:t>
            </a:r>
            <a:r>
              <a:rPr lang="fr-CH" dirty="0"/>
              <a:t> </a:t>
            </a:r>
            <a:r>
              <a:rPr lang="fr-FR" sz="1800" i="1" dirty="0">
                <a:effectLst/>
                <a:latin typeface="Montserrat" pitchFamily="2" charset="77"/>
                <a:ea typeface="Montserrat" pitchFamily="2" charset="77"/>
                <a:cs typeface="Montserrat" pitchFamily="2" charset="77"/>
              </a:rPr>
              <a:t>Création d’un outil permettant aux restaurateurs de créer, éditer, imprimer et partager des menus .</a:t>
            </a:r>
          </a:p>
          <a:p>
            <a:pPr marL="0" indent="0" algn="just">
              <a:buNone/>
            </a:pPr>
            <a:endParaRPr lang="fr-FR" sz="1800" i="1" dirty="0">
              <a:latin typeface="Montserrat" pitchFamily="2" charset="77"/>
              <a:ea typeface="Montserrat" pitchFamily="2" charset="77"/>
              <a:cs typeface="Montserrat" pitchFamily="2" charset="77"/>
            </a:endParaRPr>
          </a:p>
          <a:p>
            <a:pPr marL="0" indent="0" algn="just">
              <a:buNone/>
            </a:pPr>
            <a:r>
              <a:rPr lang="fr-FR" u="sng" dirty="0"/>
              <a:t>Framework Frontend :</a:t>
            </a:r>
            <a:r>
              <a:rPr lang="fr-FR" dirty="0"/>
              <a:t> </a:t>
            </a:r>
            <a:r>
              <a:rPr lang="fr-FR" sz="1800" i="1" dirty="0">
                <a:effectLst/>
                <a:latin typeface="Montserrat" pitchFamily="2" charset="77"/>
                <a:ea typeface="Montserrat" pitchFamily="2" charset="77"/>
                <a:cs typeface="Montserrat" pitchFamily="2" charset="77"/>
              </a:rPr>
              <a:t>React.js</a:t>
            </a:r>
          </a:p>
          <a:p>
            <a:pPr marL="0" indent="0" algn="just">
              <a:buNone/>
            </a:pPr>
            <a:endParaRPr lang="fr-FR" sz="1800" i="1" dirty="0">
              <a:latin typeface="Montserrat" pitchFamily="2" charset="77"/>
              <a:ea typeface="Montserrat" pitchFamily="2" charset="77"/>
              <a:cs typeface="Montserrat" pitchFamily="2" charset="77"/>
            </a:endParaRPr>
          </a:p>
          <a:p>
            <a:pPr marL="0" indent="0" algn="just">
              <a:buNone/>
            </a:pPr>
            <a:r>
              <a:rPr lang="fr-FR" u="sng" dirty="0"/>
              <a:t>Framework  Backend :</a:t>
            </a:r>
            <a:r>
              <a:rPr lang="fr-FR" dirty="0"/>
              <a:t> </a:t>
            </a:r>
            <a:r>
              <a:rPr lang="fr-FR" sz="1800" i="1" dirty="0">
                <a:effectLst/>
                <a:latin typeface="Montserrat" pitchFamily="2" charset="77"/>
                <a:ea typeface="Montserrat" pitchFamily="2" charset="77"/>
                <a:cs typeface="Montserrat" pitchFamily="2" charset="77"/>
              </a:rPr>
              <a:t>Express.js</a:t>
            </a:r>
          </a:p>
          <a:p>
            <a:pPr marL="0" indent="0" algn="just">
              <a:buNone/>
            </a:pPr>
            <a:endParaRPr lang="fr-FR" sz="1800" i="1" dirty="0">
              <a:latin typeface="Montserrat" pitchFamily="2" charset="77"/>
            </a:endParaRPr>
          </a:p>
          <a:p>
            <a:pPr marL="0" indent="0" algn="just">
              <a:buNone/>
            </a:pPr>
            <a:endParaRPr lang="fr-FR" dirty="0"/>
          </a:p>
        </p:txBody>
      </p:sp>
    </p:spTree>
    <p:extLst>
      <p:ext uri="{BB962C8B-B14F-4D97-AF65-F5344CB8AC3E}">
        <p14:creationId xmlns:p14="http://schemas.microsoft.com/office/powerpoint/2010/main" val="33630829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FFCC6F74-87BD-7280-2641-7438E0BCF738}"/>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C6658426-627B-B6C3-A95D-E8D396E4C152}"/>
              </a:ext>
            </a:extLst>
          </p:cNvPr>
          <p:cNvSpPr>
            <a:spLocks noGrp="1"/>
          </p:cNvSpPr>
          <p:nvPr>
            <p:ph type="title"/>
          </p:nvPr>
        </p:nvSpPr>
        <p:spPr/>
        <p:txBody>
          <a:bodyPr/>
          <a:lstStyle/>
          <a:p>
            <a:r>
              <a:rPr lang="fr-FR" u="sng" dirty="0"/>
              <a:t>I. Les choix technologiques :</a:t>
            </a:r>
          </a:p>
        </p:txBody>
      </p:sp>
      <p:sp>
        <p:nvSpPr>
          <p:cNvPr id="4" name="Triangle rectangle 3">
            <a:extLst>
              <a:ext uri="{FF2B5EF4-FFF2-40B4-BE49-F238E27FC236}">
                <a16:creationId xmlns:a16="http://schemas.microsoft.com/office/drawing/2014/main" id="{7105FCFB-8A58-856D-F794-F01053AFE252}"/>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E7F08588-F506-95EC-0CCC-23F11DB6EB2A}"/>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24835834-AF73-D811-B773-8D96556F0680}"/>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E4958980-155F-79BF-6169-D18F565E23FF}"/>
              </a:ext>
            </a:extLst>
          </p:cNvPr>
          <p:cNvSpPr>
            <a:spLocks noGrp="1"/>
          </p:cNvSpPr>
          <p:nvPr>
            <p:ph idx="1"/>
          </p:nvPr>
        </p:nvSpPr>
        <p:spPr>
          <a:xfrm>
            <a:off x="838200" y="2030877"/>
            <a:ext cx="10515600" cy="4015912"/>
          </a:xfrm>
          <a:scene3d>
            <a:camera prst="orthographicFront"/>
            <a:lightRig rig="threePt" dir="t"/>
          </a:scene3d>
          <a:sp3d>
            <a:bevelT w="57150"/>
          </a:sp3d>
        </p:spPr>
        <p:txBody>
          <a:bodyPr>
            <a:normAutofit/>
          </a:bodyPr>
          <a:lstStyle/>
          <a:p>
            <a:pPr marL="0" indent="0" algn="just">
              <a:buNone/>
            </a:pPr>
            <a:r>
              <a:rPr lang="fr-CH" u="sng" dirty="0"/>
              <a:t>Pourquoi choisir React.JS et </a:t>
            </a:r>
            <a:r>
              <a:rPr lang="fr-CH" u="sng" dirty="0" err="1"/>
              <a:t>Express.JS</a:t>
            </a:r>
            <a:r>
              <a:rPr lang="fr-CH" u="sng" dirty="0"/>
              <a:t> ?</a:t>
            </a:r>
          </a:p>
          <a:p>
            <a:pPr marL="0" indent="0" algn="just">
              <a:buNone/>
            </a:pPr>
            <a:endParaRPr lang="fr-CH" sz="1800" i="1" u="sng" dirty="0">
              <a:latin typeface="Montserrat" pitchFamily="2" charset="77"/>
            </a:endParaRPr>
          </a:p>
          <a:p>
            <a:pPr algn="just"/>
            <a:r>
              <a:rPr lang="fr-CH" sz="1800" i="1" u="sng" dirty="0">
                <a:latin typeface="Montserrat" pitchFamily="2" charset="77"/>
              </a:rPr>
              <a:t>React.JS :</a:t>
            </a:r>
            <a:r>
              <a:rPr lang="fr-CH" sz="1800" dirty="0">
                <a:latin typeface="Montserrat" pitchFamily="2" charset="77"/>
              </a:rPr>
              <a:t> Langage javascript, React est plutôt simple à comprendre et à travailler avec. Il est encore maintenu par Meta et par une une grande communauté de développeurs individuels et d'entreprises.</a:t>
            </a:r>
            <a:endParaRPr lang="fr-FR" sz="1800" dirty="0">
              <a:latin typeface="Montserrat" pitchFamily="2" charset="77"/>
            </a:endParaRPr>
          </a:p>
          <a:p>
            <a:pPr marL="0" indent="0" algn="just">
              <a:buNone/>
            </a:pPr>
            <a:endParaRPr lang="fr-FR" sz="1800" dirty="0"/>
          </a:p>
          <a:p>
            <a:pPr algn="just"/>
            <a:r>
              <a:rPr lang="fr-CH" sz="1800" i="1" u="sng" dirty="0">
                <a:latin typeface="Montserrat" pitchFamily="2" charset="77"/>
              </a:rPr>
              <a:t>Epress.JS :</a:t>
            </a:r>
            <a:r>
              <a:rPr lang="fr-CH" sz="1800" dirty="0">
                <a:latin typeface="Montserrat" pitchFamily="2" charset="77"/>
              </a:rPr>
              <a:t> Langage javascript, Express est une infrastructure d'application (framework), écrit en JavaScript et hébergée dans l'environnement d'exécution node.js. Adéquat pour un projet de cette taille</a:t>
            </a:r>
          </a:p>
          <a:p>
            <a:pPr algn="just"/>
            <a:endParaRPr lang="fr-CH" sz="1800" dirty="0">
              <a:latin typeface="Montserrat" pitchFamily="2" charset="77"/>
            </a:endParaRPr>
          </a:p>
          <a:p>
            <a:pPr algn="just"/>
            <a:r>
              <a:rPr lang="fr-CH" sz="1800" dirty="0">
                <a:latin typeface="Montserrat" pitchFamily="2" charset="77"/>
              </a:rPr>
              <a:t>= Front et back écrit dans la même langue (Javascript) + fait partie de MERN</a:t>
            </a:r>
            <a:endParaRPr lang="fr-FR" sz="1800" dirty="0">
              <a:latin typeface="Montserrat" pitchFamily="2" charset="77"/>
            </a:endParaRPr>
          </a:p>
        </p:txBody>
      </p:sp>
    </p:spTree>
    <p:extLst>
      <p:ext uri="{BB962C8B-B14F-4D97-AF65-F5344CB8AC3E}">
        <p14:creationId xmlns:p14="http://schemas.microsoft.com/office/powerpoint/2010/main" val="610954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E6919477-5373-F40D-EBF9-1CD88A51E066}"/>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332D2CF2-FDC5-C69F-3077-B65720790886}"/>
              </a:ext>
            </a:extLst>
          </p:cNvPr>
          <p:cNvSpPr>
            <a:spLocks noGrp="1"/>
          </p:cNvSpPr>
          <p:nvPr>
            <p:ph type="title"/>
          </p:nvPr>
        </p:nvSpPr>
        <p:spPr/>
        <p:txBody>
          <a:bodyPr/>
          <a:lstStyle/>
          <a:p>
            <a:r>
              <a:rPr lang="fr-FR" u="sng" dirty="0"/>
              <a:t>I. Les choix technologiques :</a:t>
            </a:r>
          </a:p>
        </p:txBody>
      </p:sp>
      <p:sp>
        <p:nvSpPr>
          <p:cNvPr id="4" name="Triangle rectangle 3">
            <a:extLst>
              <a:ext uri="{FF2B5EF4-FFF2-40B4-BE49-F238E27FC236}">
                <a16:creationId xmlns:a16="http://schemas.microsoft.com/office/drawing/2014/main" id="{6E4C99AB-A330-7FBF-448E-5517FEF5D4DD}"/>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85CB34ED-DC96-40D3-A78A-2447C723F329}"/>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F276CC6B-6883-97BB-9926-0158C1250BF0}"/>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1D032F71-5E7C-5DD8-6CD1-09BBC16BA739}"/>
              </a:ext>
            </a:extLst>
          </p:cNvPr>
          <p:cNvSpPr>
            <a:spLocks noGrp="1"/>
          </p:cNvSpPr>
          <p:nvPr>
            <p:ph idx="1"/>
          </p:nvPr>
        </p:nvSpPr>
        <p:spPr>
          <a:xfrm>
            <a:off x="838200" y="1878015"/>
            <a:ext cx="10515600" cy="1608794"/>
          </a:xfrm>
          <a:scene3d>
            <a:camera prst="orthographicFront"/>
            <a:lightRig rig="threePt" dir="t"/>
          </a:scene3d>
          <a:sp3d>
            <a:bevelT w="57150"/>
          </a:sp3d>
        </p:spPr>
        <p:txBody>
          <a:bodyPr/>
          <a:lstStyle/>
          <a:p>
            <a:pPr marL="0" indent="0" algn="just">
              <a:buNone/>
            </a:pPr>
            <a:r>
              <a:rPr lang="fr-CH" u="sng" dirty="0">
                <a:latin typeface="Montserrat" pitchFamily="2" charset="77"/>
              </a:rPr>
              <a:t>Besoins annexes :</a:t>
            </a:r>
            <a:r>
              <a:rPr lang="fr-CH" dirty="0">
                <a:latin typeface="Montserrat" pitchFamily="2" charset="77"/>
              </a:rPr>
              <a:t> </a:t>
            </a:r>
            <a:r>
              <a:rPr lang="fr-FR" sz="1800" i="1" dirty="0">
                <a:effectLst/>
                <a:latin typeface="Montserrat" pitchFamily="2" charset="77"/>
                <a:ea typeface="Montserrat" pitchFamily="2" charset="77"/>
                <a:cs typeface="Montserrat" pitchFamily="2" charset="77"/>
              </a:rPr>
              <a:t>Permettre aux utilisateurs de se créer un compte</a:t>
            </a:r>
            <a:endParaRPr lang="fr-FR" sz="1800" i="1" dirty="0">
              <a:latin typeface="Montserrat" pitchFamily="2" charset="77"/>
              <a:ea typeface="Montserrat" pitchFamily="2" charset="77"/>
              <a:cs typeface="Montserrat" pitchFamily="2" charset="77"/>
            </a:endParaRPr>
          </a:p>
          <a:p>
            <a:pPr marL="0" indent="0" algn="just">
              <a:buNone/>
            </a:pPr>
            <a:r>
              <a:rPr lang="fr-FR" u="sng" dirty="0">
                <a:latin typeface="Montserrat" pitchFamily="2" charset="77"/>
              </a:rPr>
              <a:t>Solution retenue :</a:t>
            </a:r>
            <a:r>
              <a:rPr lang="fr-FR" dirty="0">
                <a:latin typeface="Montserrat" pitchFamily="2" charset="77"/>
              </a:rPr>
              <a:t> </a:t>
            </a:r>
            <a:r>
              <a:rPr lang="fr-FR" sz="1800" dirty="0">
                <a:latin typeface="Montserrat" pitchFamily="2" charset="77"/>
              </a:rPr>
              <a:t>Modal avec React.JS + API REST</a:t>
            </a:r>
          </a:p>
          <a:p>
            <a:pPr marL="0" indent="0" algn="just">
              <a:buNone/>
            </a:pPr>
            <a:endParaRPr lang="fr-FR" sz="1800" i="1" dirty="0">
              <a:latin typeface="Montserrat" pitchFamily="2" charset="77"/>
            </a:endParaRPr>
          </a:p>
          <a:p>
            <a:pPr marL="0" indent="0" algn="just">
              <a:buNone/>
            </a:pPr>
            <a:endParaRPr lang="fr-FR" dirty="0"/>
          </a:p>
        </p:txBody>
      </p:sp>
      <p:pic>
        <p:nvPicPr>
          <p:cNvPr id="11" name="Image 10" descr="Une image contenant texte, capture d’écran, logiciel, Page web&#10;&#10;Description générée automatiquement">
            <a:extLst>
              <a:ext uri="{FF2B5EF4-FFF2-40B4-BE49-F238E27FC236}">
                <a16:creationId xmlns:a16="http://schemas.microsoft.com/office/drawing/2014/main" id="{E052ADE7-1804-CBBD-DA2D-5720D6D0FFF2}"/>
              </a:ext>
            </a:extLst>
          </p:cNvPr>
          <p:cNvPicPr>
            <a:picLocks noChangeAspect="1"/>
          </p:cNvPicPr>
          <p:nvPr/>
        </p:nvPicPr>
        <p:blipFill>
          <a:blip r:embed="rId4"/>
          <a:stretch>
            <a:fillRect/>
          </a:stretch>
        </p:blipFill>
        <p:spPr>
          <a:xfrm>
            <a:off x="8467231" y="2588711"/>
            <a:ext cx="3236695" cy="1968108"/>
          </a:xfrm>
          <a:prstGeom prst="rect">
            <a:avLst/>
          </a:prstGeom>
        </p:spPr>
      </p:pic>
      <p:sp>
        <p:nvSpPr>
          <p:cNvPr id="12" name="Espace réservé du contenu 2">
            <a:extLst>
              <a:ext uri="{FF2B5EF4-FFF2-40B4-BE49-F238E27FC236}">
                <a16:creationId xmlns:a16="http://schemas.microsoft.com/office/drawing/2014/main" id="{3040DE08-7CB7-AD28-5342-EA65E114EEB7}"/>
              </a:ext>
            </a:extLst>
          </p:cNvPr>
          <p:cNvSpPr txBox="1">
            <a:spLocks/>
          </p:cNvSpPr>
          <p:nvPr/>
        </p:nvSpPr>
        <p:spPr>
          <a:xfrm>
            <a:off x="838200" y="4691961"/>
            <a:ext cx="10515600" cy="1608794"/>
          </a:xfrm>
          <a:prstGeom prst="rect">
            <a:avLst/>
          </a:prstGeom>
          <a:scene3d>
            <a:camera prst="orthographicFront"/>
            <a:lightRig rig="threePt" dir="t"/>
          </a:scene3d>
          <a:sp3d>
            <a:bevelT w="57150"/>
          </a:sp3d>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fr-CH" u="sng" dirty="0">
                <a:latin typeface="Montserrat" pitchFamily="2" charset="77"/>
              </a:rPr>
              <a:t>Besoins annexes :</a:t>
            </a:r>
            <a:r>
              <a:rPr lang="fr-CH" dirty="0">
                <a:latin typeface="Montserrat" pitchFamily="2" charset="77"/>
              </a:rPr>
              <a:t> </a:t>
            </a:r>
            <a:r>
              <a:rPr lang="fr-FR" sz="1800" i="1" dirty="0">
                <a:latin typeface="Montserrat" pitchFamily="2" charset="77"/>
                <a:ea typeface="Montserrat" pitchFamily="2" charset="77"/>
                <a:cs typeface="Montserrat" pitchFamily="2" charset="77"/>
              </a:rPr>
              <a:t>Permettre aux utilisateurs de se connecter à leurs comptes</a:t>
            </a:r>
          </a:p>
          <a:p>
            <a:pPr marL="0" indent="0" algn="just">
              <a:buFont typeface="Arial" panose="020B0604020202020204" pitchFamily="34" charset="0"/>
              <a:buNone/>
            </a:pPr>
            <a:r>
              <a:rPr lang="fr-FR" u="sng" dirty="0">
                <a:latin typeface="Montserrat" pitchFamily="2" charset="77"/>
              </a:rPr>
              <a:t>Solution retenue :</a:t>
            </a:r>
            <a:r>
              <a:rPr lang="fr-FR" dirty="0">
                <a:latin typeface="Montserrat" pitchFamily="2" charset="77"/>
              </a:rPr>
              <a:t> </a:t>
            </a:r>
            <a:r>
              <a:rPr lang="fr-FR" sz="1800" dirty="0">
                <a:latin typeface="Montserrat" pitchFamily="2" charset="77"/>
              </a:rPr>
              <a:t>Modal avec React.JS + API REST </a:t>
            </a:r>
            <a:r>
              <a:rPr lang="fr-FR" sz="1800" u="sng" dirty="0">
                <a:latin typeface="Montserrat" pitchFamily="2" charset="77"/>
              </a:rPr>
              <a:t> </a:t>
            </a:r>
          </a:p>
          <a:p>
            <a:pPr marL="0" indent="0" algn="just">
              <a:buFont typeface="Arial" panose="020B0604020202020204" pitchFamily="34" charset="0"/>
              <a:buNone/>
            </a:pPr>
            <a:endParaRPr lang="fr-FR" sz="2000" i="1" u="sng" dirty="0">
              <a:latin typeface="Montserrat" pitchFamily="2" charset="77"/>
              <a:ea typeface="Montserrat" pitchFamily="2" charset="77"/>
              <a:cs typeface="Montserrat" pitchFamily="2" charset="77"/>
            </a:endParaRPr>
          </a:p>
          <a:p>
            <a:pPr marL="0" indent="0" algn="just">
              <a:buFont typeface="Arial" panose="020B0604020202020204" pitchFamily="34" charset="0"/>
              <a:buNone/>
            </a:pPr>
            <a:endParaRPr lang="fr-FR" sz="1800" i="1" dirty="0">
              <a:latin typeface="Montserrat" pitchFamily="2" charset="77"/>
            </a:endParaRPr>
          </a:p>
          <a:p>
            <a:pPr marL="0" indent="0" algn="just">
              <a:buFont typeface="Arial" panose="020B0604020202020204" pitchFamily="34" charset="0"/>
              <a:buNone/>
            </a:pPr>
            <a:endParaRPr lang="fr-FR" dirty="0"/>
          </a:p>
        </p:txBody>
      </p:sp>
      <p:sp>
        <p:nvSpPr>
          <p:cNvPr id="5" name="ZoneTexte 4">
            <a:extLst>
              <a:ext uri="{FF2B5EF4-FFF2-40B4-BE49-F238E27FC236}">
                <a16:creationId xmlns:a16="http://schemas.microsoft.com/office/drawing/2014/main" id="{45D2D0F7-E875-CEE9-C6DB-74B3BD948B08}"/>
              </a:ext>
            </a:extLst>
          </p:cNvPr>
          <p:cNvSpPr txBox="1"/>
          <p:nvPr/>
        </p:nvSpPr>
        <p:spPr>
          <a:xfrm>
            <a:off x="838200" y="6094399"/>
            <a:ext cx="10504449" cy="738664"/>
          </a:xfrm>
          <a:prstGeom prst="rect">
            <a:avLst/>
          </a:prstGeom>
          <a:noFill/>
        </p:spPr>
        <p:txBody>
          <a:bodyPr wrap="square" rtlCol="0">
            <a:spAutoFit/>
          </a:bodyPr>
          <a:lstStyle/>
          <a:p>
            <a:r>
              <a:rPr lang="fr-FR" sz="1200" dirty="0">
                <a:latin typeface="Montserrat" pitchFamily="2" charset="77"/>
                <a:ea typeface="Montserrat" pitchFamily="2" charset="77"/>
                <a:cs typeface="Montserrat" pitchFamily="2" charset="77"/>
              </a:rPr>
              <a:t>L’api REST permet de créer, chercher, modifier et supprimer des infos dans le backend. React est  parfait pour créer des modales avec formulaire de connexion </a:t>
            </a:r>
          </a:p>
          <a:p>
            <a:endParaRPr lang="fr-FR" dirty="0"/>
          </a:p>
        </p:txBody>
      </p:sp>
    </p:spTree>
    <p:extLst>
      <p:ext uri="{BB962C8B-B14F-4D97-AF65-F5344CB8AC3E}">
        <p14:creationId xmlns:p14="http://schemas.microsoft.com/office/powerpoint/2010/main" val="179887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78E0F941-2926-5AD9-DEE9-CF780A752108}"/>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C7E4A20B-2811-37B6-6903-29060ED5B939}"/>
              </a:ext>
            </a:extLst>
          </p:cNvPr>
          <p:cNvSpPr>
            <a:spLocks noGrp="1"/>
          </p:cNvSpPr>
          <p:nvPr>
            <p:ph type="title"/>
          </p:nvPr>
        </p:nvSpPr>
        <p:spPr/>
        <p:txBody>
          <a:bodyPr/>
          <a:lstStyle/>
          <a:p>
            <a:r>
              <a:rPr lang="fr-FR" u="sng" dirty="0"/>
              <a:t>I. Les choix technologiques :</a:t>
            </a:r>
          </a:p>
        </p:txBody>
      </p:sp>
      <p:sp>
        <p:nvSpPr>
          <p:cNvPr id="4" name="Triangle rectangle 3">
            <a:extLst>
              <a:ext uri="{FF2B5EF4-FFF2-40B4-BE49-F238E27FC236}">
                <a16:creationId xmlns:a16="http://schemas.microsoft.com/office/drawing/2014/main" id="{034E4984-5EEF-65E2-B5CE-07D7B951C5E5}"/>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C722C519-1FCB-F5A1-3458-1A2F12E170CD}"/>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15464F19-68A7-5A83-B424-259F224426A3}"/>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1E8807A9-191D-DE92-7C14-F20C6C40CCD7}"/>
              </a:ext>
            </a:extLst>
          </p:cNvPr>
          <p:cNvSpPr>
            <a:spLocks noGrp="1"/>
          </p:cNvSpPr>
          <p:nvPr>
            <p:ph idx="1"/>
          </p:nvPr>
        </p:nvSpPr>
        <p:spPr>
          <a:xfrm>
            <a:off x="838200" y="2030877"/>
            <a:ext cx="10515600" cy="1608794"/>
          </a:xfrm>
          <a:scene3d>
            <a:camera prst="orthographicFront"/>
            <a:lightRig rig="threePt" dir="t"/>
          </a:scene3d>
          <a:sp3d>
            <a:bevelT w="57150"/>
          </a:sp3d>
        </p:spPr>
        <p:txBody>
          <a:bodyPr/>
          <a:lstStyle/>
          <a:p>
            <a:pPr marL="0" indent="0" algn="just">
              <a:buNone/>
            </a:pPr>
            <a:r>
              <a:rPr lang="fr-CH" u="sng" dirty="0">
                <a:latin typeface="Montserrat" pitchFamily="2" charset="77"/>
              </a:rPr>
              <a:t>Besoins annexes :</a:t>
            </a:r>
            <a:r>
              <a:rPr lang="fr-CH" dirty="0">
                <a:latin typeface="Montserrat" pitchFamily="2" charset="77"/>
              </a:rPr>
              <a:t> </a:t>
            </a:r>
            <a:r>
              <a:rPr lang="fr-FR" sz="1800" i="1" dirty="0">
                <a:effectLst/>
                <a:latin typeface="Montserrat" pitchFamily="2" charset="77"/>
                <a:ea typeface="Montserrat" pitchFamily="2" charset="77"/>
                <a:cs typeface="Montserrat" pitchFamily="2" charset="77"/>
              </a:rPr>
              <a:t>Accès à son Dashboard</a:t>
            </a:r>
            <a:r>
              <a:rPr lang="fr-CH" sz="1200" dirty="0">
                <a:effectLst/>
              </a:rPr>
              <a:t> </a:t>
            </a:r>
            <a:endParaRPr lang="fr-FR" sz="1800" i="1" dirty="0">
              <a:latin typeface="Montserrat" pitchFamily="2" charset="77"/>
              <a:ea typeface="Montserrat" pitchFamily="2" charset="77"/>
              <a:cs typeface="Montserrat" pitchFamily="2" charset="77"/>
            </a:endParaRPr>
          </a:p>
          <a:p>
            <a:pPr marL="0" indent="0" algn="just">
              <a:buNone/>
            </a:pPr>
            <a:r>
              <a:rPr lang="fr-FR" u="sng" dirty="0">
                <a:latin typeface="Montserrat" pitchFamily="2" charset="77"/>
              </a:rPr>
              <a:t>Solution retenue :</a:t>
            </a:r>
            <a:r>
              <a:rPr lang="fr-FR" dirty="0">
                <a:latin typeface="Montserrat" pitchFamily="2" charset="77"/>
              </a:rPr>
              <a:t> </a:t>
            </a:r>
            <a:r>
              <a:rPr lang="fr-FR" sz="1800" dirty="0">
                <a:latin typeface="Montserrat" pitchFamily="2" charset="77"/>
              </a:rPr>
              <a:t>React.js</a:t>
            </a:r>
            <a:endParaRPr lang="fr-FR" sz="2000" dirty="0">
              <a:latin typeface="Montserrat" pitchFamily="2" charset="77"/>
            </a:endParaRPr>
          </a:p>
          <a:p>
            <a:pPr marL="0" indent="0" algn="just">
              <a:buNone/>
            </a:pPr>
            <a:endParaRPr lang="fr-FR" sz="1800" i="1" dirty="0">
              <a:latin typeface="Montserrat" pitchFamily="2" charset="77"/>
            </a:endParaRPr>
          </a:p>
          <a:p>
            <a:pPr marL="0" indent="0" algn="just">
              <a:buNone/>
            </a:pPr>
            <a:endParaRPr lang="fr-FR" dirty="0"/>
          </a:p>
        </p:txBody>
      </p:sp>
      <p:pic>
        <p:nvPicPr>
          <p:cNvPr id="11" name="Image 10">
            <a:extLst>
              <a:ext uri="{FF2B5EF4-FFF2-40B4-BE49-F238E27FC236}">
                <a16:creationId xmlns:a16="http://schemas.microsoft.com/office/drawing/2014/main" id="{1F90B462-C655-94B7-0E73-8DA35BF6A44A}"/>
              </a:ext>
            </a:extLst>
          </p:cNvPr>
          <p:cNvPicPr>
            <a:picLocks noChangeAspect="1"/>
          </p:cNvPicPr>
          <p:nvPr/>
        </p:nvPicPr>
        <p:blipFill>
          <a:blip r:embed="rId4"/>
          <a:srcRect/>
          <a:stretch/>
        </p:blipFill>
        <p:spPr>
          <a:xfrm>
            <a:off x="8288815" y="2656058"/>
            <a:ext cx="3236695" cy="1967226"/>
          </a:xfrm>
          <a:prstGeom prst="rect">
            <a:avLst/>
          </a:prstGeom>
        </p:spPr>
      </p:pic>
      <p:sp>
        <p:nvSpPr>
          <p:cNvPr id="12" name="Espace réservé du contenu 2">
            <a:extLst>
              <a:ext uri="{FF2B5EF4-FFF2-40B4-BE49-F238E27FC236}">
                <a16:creationId xmlns:a16="http://schemas.microsoft.com/office/drawing/2014/main" id="{8FAF31C2-B154-E1E5-44B3-D2338E2C9D97}"/>
              </a:ext>
            </a:extLst>
          </p:cNvPr>
          <p:cNvSpPr txBox="1">
            <a:spLocks/>
          </p:cNvSpPr>
          <p:nvPr/>
        </p:nvSpPr>
        <p:spPr>
          <a:xfrm>
            <a:off x="838200" y="4264852"/>
            <a:ext cx="10515600" cy="1608794"/>
          </a:xfrm>
          <a:prstGeom prst="rect">
            <a:avLst/>
          </a:prstGeom>
          <a:scene3d>
            <a:camera prst="orthographicFront"/>
            <a:lightRig rig="threePt" dir="t"/>
          </a:scene3d>
          <a:sp3d>
            <a:bevelT w="57150"/>
          </a:sp3d>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fr-CH" u="sng" dirty="0">
                <a:latin typeface="Montserrat" pitchFamily="2" charset="77"/>
              </a:rPr>
              <a:t>Besoins annexes :</a:t>
            </a:r>
            <a:r>
              <a:rPr lang="fr-CH" dirty="0">
                <a:latin typeface="Montserrat" pitchFamily="2" charset="77"/>
              </a:rPr>
              <a:t> </a:t>
            </a:r>
            <a:r>
              <a:rPr lang="fr-FR" sz="1800" i="1" dirty="0">
                <a:latin typeface="Montserrat" pitchFamily="2" charset="77"/>
                <a:ea typeface="Montserrat" pitchFamily="2" charset="77"/>
                <a:cs typeface="Montserrat" pitchFamily="2" charset="77"/>
              </a:rPr>
              <a:t>Créer un menu</a:t>
            </a:r>
          </a:p>
          <a:p>
            <a:pPr marL="0" indent="0" algn="just">
              <a:buFont typeface="Arial" panose="020B0604020202020204" pitchFamily="34" charset="0"/>
              <a:buNone/>
            </a:pPr>
            <a:r>
              <a:rPr lang="fr-FR" u="sng" dirty="0">
                <a:latin typeface="Montserrat" pitchFamily="2" charset="77"/>
              </a:rPr>
              <a:t>Solution retenue :</a:t>
            </a:r>
            <a:r>
              <a:rPr lang="fr-FR" sz="1800" dirty="0">
                <a:latin typeface="Montserrat" pitchFamily="2" charset="77"/>
              </a:rPr>
              <a:t> React-modal + API REST </a:t>
            </a:r>
            <a:r>
              <a:rPr lang="fr-FR" sz="1800" u="sng" dirty="0">
                <a:latin typeface="Montserrat" pitchFamily="2" charset="77"/>
              </a:rPr>
              <a:t> </a:t>
            </a:r>
            <a:endParaRPr lang="fr-FR" sz="2000" u="sng" dirty="0">
              <a:latin typeface="Montserrat" pitchFamily="2" charset="77"/>
            </a:endParaRPr>
          </a:p>
          <a:p>
            <a:pPr marL="0" indent="0" algn="just">
              <a:buFont typeface="Arial" panose="020B0604020202020204" pitchFamily="34" charset="0"/>
              <a:buNone/>
            </a:pPr>
            <a:endParaRPr lang="fr-FR" sz="2000" i="1" u="sng" dirty="0">
              <a:latin typeface="Montserrat" pitchFamily="2" charset="77"/>
              <a:ea typeface="Montserrat" pitchFamily="2" charset="77"/>
              <a:cs typeface="Montserrat" pitchFamily="2" charset="77"/>
            </a:endParaRPr>
          </a:p>
          <a:p>
            <a:pPr marL="0" indent="0" algn="just">
              <a:buFont typeface="Arial" panose="020B0604020202020204" pitchFamily="34" charset="0"/>
              <a:buNone/>
            </a:pPr>
            <a:endParaRPr lang="fr-FR" sz="1800" i="1" dirty="0">
              <a:latin typeface="Montserrat" pitchFamily="2" charset="77"/>
            </a:endParaRPr>
          </a:p>
          <a:p>
            <a:pPr marL="0" indent="0" algn="just">
              <a:buFont typeface="Arial" panose="020B0604020202020204" pitchFamily="34" charset="0"/>
              <a:buNone/>
            </a:pPr>
            <a:endParaRPr lang="fr-FR" dirty="0"/>
          </a:p>
        </p:txBody>
      </p:sp>
      <p:sp>
        <p:nvSpPr>
          <p:cNvPr id="5" name="ZoneTexte 4">
            <a:extLst>
              <a:ext uri="{FF2B5EF4-FFF2-40B4-BE49-F238E27FC236}">
                <a16:creationId xmlns:a16="http://schemas.microsoft.com/office/drawing/2014/main" id="{15E6A1C1-F480-9940-03C2-14EFC562BE2A}"/>
              </a:ext>
            </a:extLst>
          </p:cNvPr>
          <p:cNvSpPr txBox="1"/>
          <p:nvPr/>
        </p:nvSpPr>
        <p:spPr>
          <a:xfrm>
            <a:off x="838200" y="6094399"/>
            <a:ext cx="10504449" cy="923330"/>
          </a:xfrm>
          <a:prstGeom prst="rect">
            <a:avLst/>
          </a:prstGeom>
          <a:noFill/>
        </p:spPr>
        <p:txBody>
          <a:bodyPr wrap="square" rtlCol="0">
            <a:spAutoFit/>
          </a:bodyPr>
          <a:lstStyle/>
          <a:p>
            <a:r>
              <a:rPr lang="fr-FR" sz="1200" dirty="0">
                <a:latin typeface="Montserrat" pitchFamily="2" charset="77"/>
                <a:ea typeface="Montserrat" pitchFamily="2" charset="77"/>
                <a:cs typeface="Montserrat" pitchFamily="2" charset="77"/>
              </a:rPr>
              <a:t>Toutes les pages du site seront en créées avec React, un Framework performant pour le frontend + API REST pour créer des items du menu et envoyer les informations à la base de données. R</a:t>
            </a:r>
            <a:r>
              <a:rPr lang="fr-FR" sz="1200" dirty="0">
                <a:latin typeface="Montserrat" pitchFamily="2" charset="77"/>
              </a:rPr>
              <a:t>eact-modal est une bibliothèque simplifiant l’implantation et la création de modal sur react.js</a:t>
            </a:r>
            <a:endParaRPr lang="fr-FR" sz="1200" dirty="0">
              <a:latin typeface="Montserrat" pitchFamily="2" charset="77"/>
              <a:ea typeface="Montserrat" pitchFamily="2" charset="77"/>
              <a:cs typeface="Montserrat" pitchFamily="2" charset="77"/>
            </a:endParaRPr>
          </a:p>
          <a:p>
            <a:endParaRPr lang="fr-FR" dirty="0"/>
          </a:p>
        </p:txBody>
      </p:sp>
    </p:spTree>
    <p:extLst>
      <p:ext uri="{BB962C8B-B14F-4D97-AF65-F5344CB8AC3E}">
        <p14:creationId xmlns:p14="http://schemas.microsoft.com/office/powerpoint/2010/main" val="32554921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EF8D0C0F-2845-1E5F-F1C1-3D2E81E0C116}"/>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A673854F-590D-F75B-2A14-A50B96E8C126}"/>
              </a:ext>
            </a:extLst>
          </p:cNvPr>
          <p:cNvSpPr>
            <a:spLocks noGrp="1"/>
          </p:cNvSpPr>
          <p:nvPr>
            <p:ph type="title"/>
          </p:nvPr>
        </p:nvSpPr>
        <p:spPr/>
        <p:txBody>
          <a:bodyPr/>
          <a:lstStyle/>
          <a:p>
            <a:r>
              <a:rPr lang="fr-FR" u="sng" dirty="0"/>
              <a:t>I. Les choix technologiques :</a:t>
            </a:r>
          </a:p>
        </p:txBody>
      </p:sp>
      <p:sp>
        <p:nvSpPr>
          <p:cNvPr id="4" name="Triangle rectangle 3">
            <a:extLst>
              <a:ext uri="{FF2B5EF4-FFF2-40B4-BE49-F238E27FC236}">
                <a16:creationId xmlns:a16="http://schemas.microsoft.com/office/drawing/2014/main" id="{B2741141-248A-01B8-F3AD-FE6F0905BE17}"/>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C9E20215-30F4-6064-C39B-47B6A490CAA4}"/>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7B46717A-A393-1B06-5F18-4576CF6D778D}"/>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9DE9BC7B-F9CB-9FD7-4856-C4CA719BD921}"/>
              </a:ext>
            </a:extLst>
          </p:cNvPr>
          <p:cNvSpPr>
            <a:spLocks noGrp="1"/>
          </p:cNvSpPr>
          <p:nvPr>
            <p:ph idx="1"/>
          </p:nvPr>
        </p:nvSpPr>
        <p:spPr>
          <a:xfrm>
            <a:off x="838200" y="2030877"/>
            <a:ext cx="10515600" cy="1608794"/>
          </a:xfrm>
          <a:scene3d>
            <a:camera prst="orthographicFront"/>
            <a:lightRig rig="threePt" dir="t"/>
          </a:scene3d>
          <a:sp3d>
            <a:bevelT w="57150"/>
          </a:sp3d>
        </p:spPr>
        <p:txBody>
          <a:bodyPr/>
          <a:lstStyle/>
          <a:p>
            <a:pPr marL="0" indent="0" algn="just">
              <a:buNone/>
            </a:pPr>
            <a:r>
              <a:rPr lang="fr-CH" u="sng" dirty="0">
                <a:latin typeface="Montserrat" pitchFamily="2" charset="77"/>
              </a:rPr>
              <a:t>Besoins annexes :</a:t>
            </a:r>
            <a:r>
              <a:rPr lang="fr-CH" dirty="0">
                <a:latin typeface="Montserrat" pitchFamily="2" charset="77"/>
              </a:rPr>
              <a:t> </a:t>
            </a:r>
            <a:r>
              <a:rPr lang="fr-FR" sz="1800" i="1" dirty="0">
                <a:effectLst/>
                <a:latin typeface="Montserrat" pitchFamily="2" charset="77"/>
                <a:ea typeface="Montserrat" pitchFamily="2" charset="77"/>
                <a:cs typeface="Montserrat" pitchFamily="2" charset="77"/>
              </a:rPr>
              <a:t>Ajouter une catégorie</a:t>
            </a:r>
            <a:endParaRPr lang="fr-FR" sz="1800" i="1" dirty="0">
              <a:latin typeface="Montserrat" pitchFamily="2" charset="77"/>
              <a:ea typeface="Montserrat" pitchFamily="2" charset="77"/>
              <a:cs typeface="Montserrat" pitchFamily="2" charset="77"/>
            </a:endParaRPr>
          </a:p>
          <a:p>
            <a:pPr marL="0" indent="0" algn="just">
              <a:buNone/>
            </a:pPr>
            <a:r>
              <a:rPr lang="fr-FR" u="sng" dirty="0">
                <a:latin typeface="Montserrat" pitchFamily="2" charset="77"/>
              </a:rPr>
              <a:t>Solution retenue :</a:t>
            </a:r>
            <a:r>
              <a:rPr lang="fr-FR" dirty="0">
                <a:latin typeface="Montserrat" pitchFamily="2" charset="77"/>
              </a:rPr>
              <a:t> </a:t>
            </a:r>
            <a:r>
              <a:rPr lang="fr-FR" sz="1800" dirty="0">
                <a:latin typeface="Montserrat" pitchFamily="2" charset="77"/>
              </a:rPr>
              <a:t>React-modal + API REST </a:t>
            </a:r>
          </a:p>
          <a:p>
            <a:pPr marL="0" indent="0" algn="just">
              <a:buNone/>
            </a:pPr>
            <a:endParaRPr lang="fr-FR" sz="1800" i="1" dirty="0">
              <a:latin typeface="Montserrat" pitchFamily="2" charset="77"/>
            </a:endParaRPr>
          </a:p>
          <a:p>
            <a:pPr marL="0" indent="0" algn="just">
              <a:buNone/>
            </a:pPr>
            <a:endParaRPr lang="fr-FR" dirty="0"/>
          </a:p>
        </p:txBody>
      </p:sp>
      <p:sp>
        <p:nvSpPr>
          <p:cNvPr id="12" name="Espace réservé du contenu 2">
            <a:extLst>
              <a:ext uri="{FF2B5EF4-FFF2-40B4-BE49-F238E27FC236}">
                <a16:creationId xmlns:a16="http://schemas.microsoft.com/office/drawing/2014/main" id="{C940196F-A84C-4297-4D45-E782D38F434A}"/>
              </a:ext>
            </a:extLst>
          </p:cNvPr>
          <p:cNvSpPr txBox="1">
            <a:spLocks/>
          </p:cNvSpPr>
          <p:nvPr/>
        </p:nvSpPr>
        <p:spPr>
          <a:xfrm>
            <a:off x="838200" y="4781169"/>
            <a:ext cx="10515600" cy="1608794"/>
          </a:xfrm>
          <a:prstGeom prst="rect">
            <a:avLst/>
          </a:prstGeom>
          <a:scene3d>
            <a:camera prst="orthographicFront"/>
            <a:lightRig rig="threePt" dir="t"/>
          </a:scene3d>
          <a:sp3d>
            <a:bevelT w="57150"/>
          </a:sp3d>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fr-CH" u="sng" dirty="0">
                <a:latin typeface="Montserrat" pitchFamily="2" charset="77"/>
              </a:rPr>
              <a:t>Besoins annexes :</a:t>
            </a:r>
            <a:r>
              <a:rPr lang="fr-CH" dirty="0">
                <a:latin typeface="Montserrat" pitchFamily="2" charset="77"/>
              </a:rPr>
              <a:t> </a:t>
            </a:r>
            <a:r>
              <a:rPr lang="fr-FR" sz="1800" i="1" dirty="0">
                <a:latin typeface="Montserrat" pitchFamily="2" charset="77"/>
                <a:ea typeface="Montserrat" pitchFamily="2" charset="77"/>
                <a:cs typeface="Montserrat" pitchFamily="2" charset="77"/>
              </a:rPr>
              <a:t>Ajouter un plat </a:t>
            </a:r>
          </a:p>
          <a:p>
            <a:pPr marL="0" indent="0" algn="just">
              <a:buNone/>
            </a:pPr>
            <a:r>
              <a:rPr lang="fr-FR" u="sng" dirty="0">
                <a:latin typeface="Montserrat" pitchFamily="2" charset="77"/>
              </a:rPr>
              <a:t>Solution retenue :</a:t>
            </a:r>
            <a:r>
              <a:rPr lang="fr-FR" dirty="0">
                <a:latin typeface="Montserrat" pitchFamily="2" charset="77"/>
              </a:rPr>
              <a:t> </a:t>
            </a:r>
            <a:r>
              <a:rPr lang="fr-FR" sz="1800" dirty="0">
                <a:latin typeface="Montserrat" pitchFamily="2" charset="77"/>
              </a:rPr>
              <a:t>React-modal + API REST </a:t>
            </a:r>
            <a:endParaRPr lang="fr-FR" sz="2000" u="sng" dirty="0">
              <a:latin typeface="Montserrat" pitchFamily="2" charset="77"/>
            </a:endParaRPr>
          </a:p>
          <a:p>
            <a:pPr marL="0" indent="0" algn="just">
              <a:buFont typeface="Arial" panose="020B0604020202020204" pitchFamily="34" charset="0"/>
              <a:buNone/>
            </a:pPr>
            <a:endParaRPr lang="fr-FR" sz="2000" i="1" u="sng" dirty="0">
              <a:latin typeface="Montserrat" pitchFamily="2" charset="77"/>
              <a:ea typeface="Montserrat" pitchFamily="2" charset="77"/>
              <a:cs typeface="Montserrat" pitchFamily="2" charset="77"/>
            </a:endParaRPr>
          </a:p>
          <a:p>
            <a:pPr marL="0" indent="0" algn="just">
              <a:buFont typeface="Arial" panose="020B0604020202020204" pitchFamily="34" charset="0"/>
              <a:buNone/>
            </a:pPr>
            <a:endParaRPr lang="fr-FR" sz="1800" i="1" dirty="0">
              <a:latin typeface="Montserrat" pitchFamily="2" charset="77"/>
            </a:endParaRPr>
          </a:p>
          <a:p>
            <a:pPr marL="0" indent="0" algn="just">
              <a:buFont typeface="Arial" panose="020B0604020202020204" pitchFamily="34" charset="0"/>
              <a:buNone/>
            </a:pPr>
            <a:endParaRPr lang="fr-FR" dirty="0"/>
          </a:p>
        </p:txBody>
      </p:sp>
      <p:pic>
        <p:nvPicPr>
          <p:cNvPr id="8" name="Image 7" descr="Une image contenant texte, capture d’écran, conception&#10;&#10;Description générée automatiquement">
            <a:extLst>
              <a:ext uri="{FF2B5EF4-FFF2-40B4-BE49-F238E27FC236}">
                <a16:creationId xmlns:a16="http://schemas.microsoft.com/office/drawing/2014/main" id="{B9C59E13-5086-16F1-5456-63A4E9F09493}"/>
              </a:ext>
            </a:extLst>
          </p:cNvPr>
          <p:cNvPicPr>
            <a:picLocks noChangeAspect="1"/>
          </p:cNvPicPr>
          <p:nvPr/>
        </p:nvPicPr>
        <p:blipFill>
          <a:blip r:embed="rId4"/>
          <a:stretch>
            <a:fillRect/>
          </a:stretch>
        </p:blipFill>
        <p:spPr>
          <a:xfrm>
            <a:off x="7432218" y="3967068"/>
            <a:ext cx="3758295" cy="2060663"/>
          </a:xfrm>
          <a:prstGeom prst="rect">
            <a:avLst/>
          </a:prstGeom>
        </p:spPr>
      </p:pic>
      <p:pic>
        <p:nvPicPr>
          <p:cNvPr id="10" name="Image 9" descr="Une image contenant texte, capture d’écran, conception&#10;&#10;Description générée automatiquement">
            <a:extLst>
              <a:ext uri="{FF2B5EF4-FFF2-40B4-BE49-F238E27FC236}">
                <a16:creationId xmlns:a16="http://schemas.microsoft.com/office/drawing/2014/main" id="{F5585463-DB25-8F13-2312-818385036AA8}"/>
              </a:ext>
            </a:extLst>
          </p:cNvPr>
          <p:cNvPicPr>
            <a:picLocks noChangeAspect="1"/>
          </p:cNvPicPr>
          <p:nvPr/>
        </p:nvPicPr>
        <p:blipFill>
          <a:blip r:embed="rId5"/>
          <a:stretch>
            <a:fillRect/>
          </a:stretch>
        </p:blipFill>
        <p:spPr>
          <a:xfrm>
            <a:off x="7432679" y="1620909"/>
            <a:ext cx="3757834" cy="2060663"/>
          </a:xfrm>
          <a:prstGeom prst="rect">
            <a:avLst/>
          </a:prstGeom>
        </p:spPr>
      </p:pic>
      <p:sp>
        <p:nvSpPr>
          <p:cNvPr id="5" name="ZoneTexte 4">
            <a:extLst>
              <a:ext uri="{FF2B5EF4-FFF2-40B4-BE49-F238E27FC236}">
                <a16:creationId xmlns:a16="http://schemas.microsoft.com/office/drawing/2014/main" id="{917C68FB-577B-20CD-FBE7-1B4F0330D355}"/>
              </a:ext>
            </a:extLst>
          </p:cNvPr>
          <p:cNvSpPr txBox="1"/>
          <p:nvPr/>
        </p:nvSpPr>
        <p:spPr>
          <a:xfrm>
            <a:off x="838200" y="6094399"/>
            <a:ext cx="10504449" cy="738664"/>
          </a:xfrm>
          <a:prstGeom prst="rect">
            <a:avLst/>
          </a:prstGeom>
          <a:noFill/>
        </p:spPr>
        <p:txBody>
          <a:bodyPr wrap="square" rtlCol="0">
            <a:spAutoFit/>
          </a:bodyPr>
          <a:lstStyle/>
          <a:p>
            <a:r>
              <a:rPr lang="fr-FR" sz="1200" dirty="0">
                <a:latin typeface="Montserrat" pitchFamily="2" charset="77"/>
                <a:ea typeface="Montserrat" pitchFamily="2" charset="77"/>
                <a:cs typeface="Montserrat" pitchFamily="2" charset="77"/>
              </a:rPr>
              <a:t>Utilisation de react-modal pour la création des modales + API REST pour créer des catégories ou plat du menu et envoyer les informations à la base de données.   </a:t>
            </a:r>
          </a:p>
          <a:p>
            <a:endParaRPr lang="fr-FR" dirty="0"/>
          </a:p>
        </p:txBody>
      </p:sp>
    </p:spTree>
    <p:extLst>
      <p:ext uri="{BB962C8B-B14F-4D97-AF65-F5344CB8AC3E}">
        <p14:creationId xmlns:p14="http://schemas.microsoft.com/office/powerpoint/2010/main" val="33288871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B82DD80C-4219-7744-6532-A44CFAFA20E4}"/>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6A7336BB-E658-3671-7521-A91779D19B0C}"/>
              </a:ext>
            </a:extLst>
          </p:cNvPr>
          <p:cNvSpPr>
            <a:spLocks noGrp="1"/>
          </p:cNvSpPr>
          <p:nvPr>
            <p:ph type="title"/>
          </p:nvPr>
        </p:nvSpPr>
        <p:spPr/>
        <p:txBody>
          <a:bodyPr/>
          <a:lstStyle/>
          <a:p>
            <a:r>
              <a:rPr lang="fr-FR" u="sng" dirty="0"/>
              <a:t>I. Les choix technologiques :</a:t>
            </a:r>
          </a:p>
        </p:txBody>
      </p:sp>
      <p:sp>
        <p:nvSpPr>
          <p:cNvPr id="4" name="Triangle rectangle 3">
            <a:extLst>
              <a:ext uri="{FF2B5EF4-FFF2-40B4-BE49-F238E27FC236}">
                <a16:creationId xmlns:a16="http://schemas.microsoft.com/office/drawing/2014/main" id="{52170C88-D586-10B7-C8CE-95B4AE87DD9A}"/>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10DDCD06-C7E6-1315-F631-10FF986E743B}"/>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0109BD43-DB2F-8D44-BCF2-7F48889DF434}"/>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0D22451E-3492-08A5-DE9B-24B40A86D1AE}"/>
              </a:ext>
            </a:extLst>
          </p:cNvPr>
          <p:cNvSpPr>
            <a:spLocks noGrp="1"/>
          </p:cNvSpPr>
          <p:nvPr>
            <p:ph idx="1"/>
          </p:nvPr>
        </p:nvSpPr>
        <p:spPr>
          <a:xfrm>
            <a:off x="838200" y="2030877"/>
            <a:ext cx="10515600" cy="1608794"/>
          </a:xfrm>
          <a:scene3d>
            <a:camera prst="orthographicFront"/>
            <a:lightRig rig="threePt" dir="t"/>
          </a:scene3d>
          <a:sp3d>
            <a:bevelT w="57150"/>
          </a:sp3d>
        </p:spPr>
        <p:txBody>
          <a:bodyPr/>
          <a:lstStyle/>
          <a:p>
            <a:pPr marL="0" indent="0" algn="just">
              <a:buNone/>
            </a:pPr>
            <a:r>
              <a:rPr lang="fr-CH" u="sng" dirty="0">
                <a:latin typeface="Montserrat" pitchFamily="2" charset="77"/>
              </a:rPr>
              <a:t>Besoins annexes :</a:t>
            </a:r>
            <a:r>
              <a:rPr lang="fr-CH" dirty="0">
                <a:latin typeface="Montserrat" pitchFamily="2" charset="77"/>
              </a:rPr>
              <a:t> </a:t>
            </a:r>
            <a:r>
              <a:rPr lang="fr-FR" sz="1800" i="1" dirty="0">
                <a:latin typeface="Montserrat" pitchFamily="2" charset="77"/>
              </a:rPr>
              <a:t>S</a:t>
            </a:r>
            <a:r>
              <a:rPr lang="fr-FR" sz="1800" i="1" dirty="0">
                <a:effectLst/>
                <a:latin typeface="Montserrat" pitchFamily="2" charset="77"/>
                <a:ea typeface="Montserrat" pitchFamily="2" charset="77"/>
                <a:cs typeface="Montserrat" pitchFamily="2" charset="77"/>
              </a:rPr>
              <a:t>tyliser son menu</a:t>
            </a:r>
            <a:endParaRPr lang="fr-FR" sz="1800" i="1" dirty="0">
              <a:latin typeface="Montserrat" pitchFamily="2" charset="77"/>
              <a:ea typeface="Montserrat" pitchFamily="2" charset="77"/>
              <a:cs typeface="Montserrat" pitchFamily="2" charset="77"/>
            </a:endParaRPr>
          </a:p>
          <a:p>
            <a:pPr marL="0" indent="0" algn="just">
              <a:buNone/>
            </a:pPr>
            <a:r>
              <a:rPr lang="fr-FR" u="sng" dirty="0">
                <a:latin typeface="Montserrat" pitchFamily="2" charset="77"/>
              </a:rPr>
              <a:t>Solution retenue :</a:t>
            </a:r>
            <a:r>
              <a:rPr lang="fr-FR" dirty="0">
                <a:latin typeface="Montserrat" pitchFamily="2" charset="77"/>
              </a:rPr>
              <a:t> </a:t>
            </a:r>
            <a:r>
              <a:rPr lang="fr-FR" sz="1800" dirty="0">
                <a:latin typeface="Montserrat" pitchFamily="2" charset="77"/>
              </a:rPr>
              <a:t>React.js + API REST</a:t>
            </a:r>
            <a:endParaRPr lang="fr-FR" sz="2000" dirty="0">
              <a:latin typeface="Montserrat" pitchFamily="2" charset="77"/>
            </a:endParaRPr>
          </a:p>
          <a:p>
            <a:pPr marL="0" indent="0" algn="just">
              <a:buNone/>
            </a:pPr>
            <a:endParaRPr lang="fr-FR" sz="1800" i="1" dirty="0">
              <a:latin typeface="Montserrat" pitchFamily="2" charset="77"/>
            </a:endParaRPr>
          </a:p>
          <a:p>
            <a:pPr marL="0" indent="0" algn="just">
              <a:buNone/>
            </a:pPr>
            <a:endParaRPr lang="fr-FR" dirty="0"/>
          </a:p>
        </p:txBody>
      </p:sp>
      <p:pic>
        <p:nvPicPr>
          <p:cNvPr id="11" name="Image 10">
            <a:extLst>
              <a:ext uri="{FF2B5EF4-FFF2-40B4-BE49-F238E27FC236}">
                <a16:creationId xmlns:a16="http://schemas.microsoft.com/office/drawing/2014/main" id="{4990884A-83B0-33DA-54B9-D26C0945B719}"/>
              </a:ext>
            </a:extLst>
          </p:cNvPr>
          <p:cNvPicPr>
            <a:picLocks noChangeAspect="1"/>
          </p:cNvPicPr>
          <p:nvPr/>
        </p:nvPicPr>
        <p:blipFill>
          <a:blip r:embed="rId4"/>
          <a:srcRect/>
          <a:stretch/>
        </p:blipFill>
        <p:spPr>
          <a:xfrm>
            <a:off x="8291067" y="2656058"/>
            <a:ext cx="3234443" cy="1967226"/>
          </a:xfrm>
          <a:prstGeom prst="rect">
            <a:avLst/>
          </a:prstGeom>
        </p:spPr>
      </p:pic>
      <p:sp>
        <p:nvSpPr>
          <p:cNvPr id="12" name="Espace réservé du contenu 2">
            <a:extLst>
              <a:ext uri="{FF2B5EF4-FFF2-40B4-BE49-F238E27FC236}">
                <a16:creationId xmlns:a16="http://schemas.microsoft.com/office/drawing/2014/main" id="{17A1A91A-BA70-6293-2594-E06FE8B94653}"/>
              </a:ext>
            </a:extLst>
          </p:cNvPr>
          <p:cNvSpPr txBox="1">
            <a:spLocks/>
          </p:cNvSpPr>
          <p:nvPr/>
        </p:nvSpPr>
        <p:spPr>
          <a:xfrm>
            <a:off x="838200" y="4781169"/>
            <a:ext cx="10515600" cy="1608794"/>
          </a:xfrm>
          <a:prstGeom prst="rect">
            <a:avLst/>
          </a:prstGeom>
          <a:scene3d>
            <a:camera prst="orthographicFront"/>
            <a:lightRig rig="threePt" dir="t"/>
          </a:scene3d>
          <a:sp3d>
            <a:bevelT w="57150"/>
          </a:sp3d>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Font typeface="Arial" panose="020B0604020202020204" pitchFamily="34" charset="0"/>
              <a:buNone/>
            </a:pPr>
            <a:r>
              <a:rPr lang="fr-CH" u="sng" dirty="0">
                <a:latin typeface="Montserrat" pitchFamily="2" charset="77"/>
              </a:rPr>
              <a:t>Besoins annexes :</a:t>
            </a:r>
            <a:r>
              <a:rPr lang="fr-CH" dirty="0">
                <a:latin typeface="Montserrat" pitchFamily="2" charset="77"/>
              </a:rPr>
              <a:t> </a:t>
            </a:r>
            <a:r>
              <a:rPr lang="fr-FR" sz="1800" i="1" dirty="0">
                <a:latin typeface="Montserrat" pitchFamily="2" charset="77"/>
              </a:rPr>
              <a:t>I</a:t>
            </a:r>
            <a:r>
              <a:rPr lang="fr-FR" sz="1800" i="1" dirty="0">
                <a:latin typeface="Montserrat" pitchFamily="2" charset="77"/>
                <a:ea typeface="Montserrat" pitchFamily="2" charset="77"/>
                <a:cs typeface="Montserrat" pitchFamily="2" charset="77"/>
              </a:rPr>
              <a:t>mprimer son menu </a:t>
            </a:r>
          </a:p>
          <a:p>
            <a:pPr marL="0" indent="0" algn="just">
              <a:buFont typeface="Arial" panose="020B0604020202020204" pitchFamily="34" charset="0"/>
              <a:buNone/>
            </a:pPr>
            <a:r>
              <a:rPr lang="fr-FR" u="sng" dirty="0">
                <a:latin typeface="Montserrat" pitchFamily="2" charset="77"/>
              </a:rPr>
              <a:t>Solution retenue :</a:t>
            </a:r>
            <a:r>
              <a:rPr lang="fr-FR" dirty="0">
                <a:latin typeface="Montserrat" pitchFamily="2" charset="77"/>
              </a:rPr>
              <a:t> </a:t>
            </a:r>
            <a:r>
              <a:rPr lang="fr-FR" sz="1800" dirty="0">
                <a:latin typeface="Montserrat" pitchFamily="2" charset="77"/>
              </a:rPr>
              <a:t>React.js</a:t>
            </a:r>
            <a:endParaRPr lang="fr-FR" sz="2000" i="1" u="sng" dirty="0">
              <a:latin typeface="Montserrat" pitchFamily="2" charset="77"/>
              <a:ea typeface="Montserrat" pitchFamily="2" charset="77"/>
              <a:cs typeface="Montserrat" pitchFamily="2" charset="77"/>
            </a:endParaRPr>
          </a:p>
          <a:p>
            <a:pPr marL="0" indent="0" algn="just">
              <a:buFont typeface="Arial" panose="020B0604020202020204" pitchFamily="34" charset="0"/>
              <a:buNone/>
            </a:pPr>
            <a:endParaRPr lang="fr-FR" sz="1800" i="1" dirty="0">
              <a:latin typeface="Montserrat" pitchFamily="2" charset="77"/>
            </a:endParaRPr>
          </a:p>
          <a:p>
            <a:pPr marL="0" indent="0" algn="just">
              <a:buFont typeface="Arial" panose="020B0604020202020204" pitchFamily="34" charset="0"/>
              <a:buNone/>
            </a:pPr>
            <a:endParaRPr lang="fr-FR" dirty="0"/>
          </a:p>
        </p:txBody>
      </p:sp>
      <p:sp>
        <p:nvSpPr>
          <p:cNvPr id="5" name="ZoneTexte 4">
            <a:extLst>
              <a:ext uri="{FF2B5EF4-FFF2-40B4-BE49-F238E27FC236}">
                <a16:creationId xmlns:a16="http://schemas.microsoft.com/office/drawing/2014/main" id="{8A66EAF7-3295-2D60-2025-D5CC8B634B67}"/>
              </a:ext>
            </a:extLst>
          </p:cNvPr>
          <p:cNvSpPr txBox="1"/>
          <p:nvPr/>
        </p:nvSpPr>
        <p:spPr>
          <a:xfrm>
            <a:off x="838200" y="6094399"/>
            <a:ext cx="10504449" cy="553998"/>
          </a:xfrm>
          <a:prstGeom prst="rect">
            <a:avLst/>
          </a:prstGeom>
          <a:noFill/>
        </p:spPr>
        <p:txBody>
          <a:bodyPr wrap="square" rtlCol="0">
            <a:spAutoFit/>
          </a:bodyPr>
          <a:lstStyle/>
          <a:p>
            <a:r>
              <a:rPr lang="fr-FR" sz="1200" dirty="0">
                <a:latin typeface="Montserrat" pitchFamily="2" charset="77"/>
                <a:ea typeface="Montserrat" pitchFamily="2" charset="77"/>
                <a:cs typeface="Montserrat" pitchFamily="2" charset="77"/>
              </a:rPr>
              <a:t>Utilisation de React pour créer la stylisation + API REST pour envoyer les informations de style choisi à la base de données. </a:t>
            </a:r>
          </a:p>
          <a:p>
            <a:endParaRPr lang="fr-FR" dirty="0"/>
          </a:p>
        </p:txBody>
      </p:sp>
    </p:spTree>
    <p:extLst>
      <p:ext uri="{BB962C8B-B14F-4D97-AF65-F5344CB8AC3E}">
        <p14:creationId xmlns:p14="http://schemas.microsoft.com/office/powerpoint/2010/main" val="34660587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8EADA"/>
        </a:solidFill>
        <a:effectLst/>
      </p:bgPr>
    </p:bg>
    <p:spTree>
      <p:nvGrpSpPr>
        <p:cNvPr id="1" name="">
          <a:extLst>
            <a:ext uri="{FF2B5EF4-FFF2-40B4-BE49-F238E27FC236}">
              <a16:creationId xmlns:a16="http://schemas.microsoft.com/office/drawing/2014/main" id="{D84331F0-F0B8-7755-1E6A-1C9ABB8886F9}"/>
            </a:ext>
          </a:extLst>
        </p:cNvPr>
        <p:cNvGrpSpPr/>
        <p:nvPr/>
      </p:nvGrpSpPr>
      <p:grpSpPr>
        <a:xfrm>
          <a:off x="0" y="0"/>
          <a:ext cx="0" cy="0"/>
          <a:chOff x="0" y="0"/>
          <a:chExt cx="0" cy="0"/>
        </a:xfrm>
      </p:grpSpPr>
      <p:sp>
        <p:nvSpPr>
          <p:cNvPr id="2" name="Titre 1">
            <a:extLst>
              <a:ext uri="{FF2B5EF4-FFF2-40B4-BE49-F238E27FC236}">
                <a16:creationId xmlns:a16="http://schemas.microsoft.com/office/drawing/2014/main" id="{43258B7E-9143-61A4-7CC8-0C66F397D47A}"/>
              </a:ext>
            </a:extLst>
          </p:cNvPr>
          <p:cNvSpPr>
            <a:spLocks noGrp="1"/>
          </p:cNvSpPr>
          <p:nvPr>
            <p:ph type="title"/>
          </p:nvPr>
        </p:nvSpPr>
        <p:spPr/>
        <p:txBody>
          <a:bodyPr/>
          <a:lstStyle/>
          <a:p>
            <a:r>
              <a:rPr lang="fr-FR" u="sng" dirty="0"/>
              <a:t>I. Les choix technologiques :</a:t>
            </a:r>
          </a:p>
        </p:txBody>
      </p:sp>
      <p:sp>
        <p:nvSpPr>
          <p:cNvPr id="4" name="Triangle rectangle 3">
            <a:extLst>
              <a:ext uri="{FF2B5EF4-FFF2-40B4-BE49-F238E27FC236}">
                <a16:creationId xmlns:a16="http://schemas.microsoft.com/office/drawing/2014/main" id="{2227892B-2E14-1F49-D1EE-40A80E7D353B}"/>
              </a:ext>
            </a:extLst>
          </p:cNvPr>
          <p:cNvSpPr/>
          <p:nvPr/>
        </p:nvSpPr>
        <p:spPr>
          <a:xfrm rot="10800000">
            <a:off x="10189028" y="-4"/>
            <a:ext cx="2002970" cy="2046518"/>
          </a:xfrm>
          <a:prstGeom prst="rtTriangle">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fr-FR"/>
          </a:p>
        </p:txBody>
      </p:sp>
      <p:pic>
        <p:nvPicPr>
          <p:cNvPr id="6" name="Image 5" descr="Une image contenant noir, obscurité&#10;&#10;Description générée automatiquement">
            <a:extLst>
              <a:ext uri="{FF2B5EF4-FFF2-40B4-BE49-F238E27FC236}">
                <a16:creationId xmlns:a16="http://schemas.microsoft.com/office/drawing/2014/main" id="{ED3C11D9-38AF-8520-EED3-2241ACBC9D70}"/>
              </a:ext>
            </a:extLst>
          </p:cNvPr>
          <p:cNvPicPr>
            <a:picLocks noChangeAspect="1"/>
          </p:cNvPicPr>
          <p:nvPr/>
        </p:nvPicPr>
        <p:blipFill>
          <a:blip r:embed="rId2"/>
          <a:stretch>
            <a:fillRect/>
          </a:stretch>
        </p:blipFill>
        <p:spPr>
          <a:xfrm>
            <a:off x="128401" y="6435293"/>
            <a:ext cx="709799" cy="250744"/>
          </a:xfrm>
          <a:prstGeom prst="rect">
            <a:avLst/>
          </a:prstGeom>
        </p:spPr>
      </p:pic>
      <p:pic>
        <p:nvPicPr>
          <p:cNvPr id="3" name="image1.png">
            <a:extLst>
              <a:ext uri="{FF2B5EF4-FFF2-40B4-BE49-F238E27FC236}">
                <a16:creationId xmlns:a16="http://schemas.microsoft.com/office/drawing/2014/main" id="{F2B448F6-9FCE-8352-C6CB-F82B23983C75}"/>
              </a:ext>
            </a:extLst>
          </p:cNvPr>
          <p:cNvPicPr/>
          <p:nvPr/>
        </p:nvPicPr>
        <p:blipFill rotWithShape="1">
          <a:blip r:embed="rId3"/>
          <a:srcRect l="8082" r="8898"/>
          <a:stretch/>
        </p:blipFill>
        <p:spPr>
          <a:xfrm rot="2719298">
            <a:off x="10983242" y="303651"/>
            <a:ext cx="1084537" cy="720000"/>
          </a:xfrm>
          <a:prstGeom prst="rect">
            <a:avLst/>
          </a:prstGeom>
          <a:ln/>
        </p:spPr>
      </p:pic>
      <p:sp>
        <p:nvSpPr>
          <p:cNvPr id="7" name="Espace réservé du contenu 2">
            <a:extLst>
              <a:ext uri="{FF2B5EF4-FFF2-40B4-BE49-F238E27FC236}">
                <a16:creationId xmlns:a16="http://schemas.microsoft.com/office/drawing/2014/main" id="{D8F1EB18-EBCB-8E84-B141-CA1955BE569E}"/>
              </a:ext>
            </a:extLst>
          </p:cNvPr>
          <p:cNvSpPr>
            <a:spLocks noGrp="1"/>
          </p:cNvSpPr>
          <p:nvPr>
            <p:ph idx="1"/>
          </p:nvPr>
        </p:nvSpPr>
        <p:spPr>
          <a:xfrm>
            <a:off x="838200" y="2030877"/>
            <a:ext cx="10515600" cy="1608794"/>
          </a:xfrm>
          <a:scene3d>
            <a:camera prst="orthographicFront"/>
            <a:lightRig rig="threePt" dir="t"/>
          </a:scene3d>
          <a:sp3d>
            <a:bevelT w="57150"/>
          </a:sp3d>
        </p:spPr>
        <p:txBody>
          <a:bodyPr/>
          <a:lstStyle/>
          <a:p>
            <a:pPr marL="0" indent="0" algn="just">
              <a:buNone/>
            </a:pPr>
            <a:r>
              <a:rPr lang="fr-CH" u="sng" dirty="0">
                <a:latin typeface="Montserrat" pitchFamily="2" charset="77"/>
              </a:rPr>
              <a:t>Besoins annexes :</a:t>
            </a:r>
            <a:r>
              <a:rPr lang="fr-CH" dirty="0">
                <a:latin typeface="Montserrat" pitchFamily="2" charset="77"/>
              </a:rPr>
              <a:t> </a:t>
            </a:r>
            <a:r>
              <a:rPr lang="fr-FR" sz="1800" i="1" dirty="0">
                <a:effectLst/>
                <a:latin typeface="Montserrat" pitchFamily="2" charset="77"/>
                <a:ea typeface="Montserrat" pitchFamily="2" charset="77"/>
                <a:cs typeface="Montserrat" pitchFamily="2" charset="77"/>
              </a:rPr>
              <a:t>Exporter son menu (PDF, Deliveroo et Instagram ) </a:t>
            </a:r>
            <a:endParaRPr lang="fr-FR" sz="1800" i="1" dirty="0">
              <a:latin typeface="Montserrat" pitchFamily="2" charset="77"/>
              <a:ea typeface="Montserrat" pitchFamily="2" charset="77"/>
              <a:cs typeface="Montserrat" pitchFamily="2" charset="77"/>
            </a:endParaRPr>
          </a:p>
          <a:p>
            <a:pPr marL="0" indent="0" algn="just">
              <a:buNone/>
            </a:pPr>
            <a:r>
              <a:rPr lang="fr-FR" u="sng" dirty="0">
                <a:latin typeface="Montserrat" pitchFamily="2" charset="77"/>
              </a:rPr>
              <a:t>Solution retenue :</a:t>
            </a:r>
            <a:r>
              <a:rPr lang="fr-FR" dirty="0">
                <a:latin typeface="Montserrat" pitchFamily="2" charset="77"/>
              </a:rPr>
              <a:t> </a:t>
            </a:r>
            <a:r>
              <a:rPr lang="fr-FR" sz="1800" dirty="0" err="1">
                <a:latin typeface="Montserrat" pitchFamily="2" charset="77"/>
              </a:rPr>
              <a:t>react.pdf</a:t>
            </a:r>
            <a:r>
              <a:rPr lang="fr-FR" sz="1800" dirty="0">
                <a:latin typeface="Montserrat" pitchFamily="2" charset="77"/>
              </a:rPr>
              <a:t>, Menu API Deliveroo, API Graph for IG </a:t>
            </a:r>
            <a:endParaRPr lang="fr-FR" sz="2000" dirty="0">
              <a:latin typeface="Montserrat" pitchFamily="2" charset="77"/>
            </a:endParaRPr>
          </a:p>
          <a:p>
            <a:pPr marL="0" indent="0" algn="just">
              <a:buNone/>
            </a:pPr>
            <a:endParaRPr lang="fr-FR" sz="1800" i="1" dirty="0">
              <a:latin typeface="Montserrat" pitchFamily="2" charset="77"/>
            </a:endParaRPr>
          </a:p>
          <a:p>
            <a:pPr marL="0" indent="0" algn="just">
              <a:buNone/>
            </a:pPr>
            <a:endParaRPr lang="fr-FR" dirty="0"/>
          </a:p>
        </p:txBody>
      </p:sp>
      <p:pic>
        <p:nvPicPr>
          <p:cNvPr id="8" name="Image 7" descr="Une image contenant texte, capture d’écran, cheval&#10;&#10;Description générée automatiquement">
            <a:extLst>
              <a:ext uri="{FF2B5EF4-FFF2-40B4-BE49-F238E27FC236}">
                <a16:creationId xmlns:a16="http://schemas.microsoft.com/office/drawing/2014/main" id="{894C6669-AC3D-7C0E-B2B3-C726C6158D51}"/>
              </a:ext>
            </a:extLst>
          </p:cNvPr>
          <p:cNvPicPr>
            <a:picLocks noChangeAspect="1"/>
          </p:cNvPicPr>
          <p:nvPr/>
        </p:nvPicPr>
        <p:blipFill>
          <a:blip r:embed="rId4"/>
          <a:stretch>
            <a:fillRect/>
          </a:stretch>
        </p:blipFill>
        <p:spPr>
          <a:xfrm>
            <a:off x="1179054" y="3274546"/>
            <a:ext cx="2796785" cy="3218329"/>
          </a:xfrm>
          <a:prstGeom prst="rect">
            <a:avLst/>
          </a:prstGeom>
        </p:spPr>
      </p:pic>
      <p:pic>
        <p:nvPicPr>
          <p:cNvPr id="10" name="Image 9" descr="Une image contenant texte, capture d’écran, document, Police&#10;&#10;Description générée automatiquement">
            <a:extLst>
              <a:ext uri="{FF2B5EF4-FFF2-40B4-BE49-F238E27FC236}">
                <a16:creationId xmlns:a16="http://schemas.microsoft.com/office/drawing/2014/main" id="{AA0F5ECB-913B-2382-8B74-228FD4CA4169}"/>
              </a:ext>
            </a:extLst>
          </p:cNvPr>
          <p:cNvPicPr>
            <a:picLocks noChangeAspect="1"/>
          </p:cNvPicPr>
          <p:nvPr/>
        </p:nvPicPr>
        <p:blipFill>
          <a:blip r:embed="rId5"/>
          <a:stretch>
            <a:fillRect/>
          </a:stretch>
        </p:blipFill>
        <p:spPr>
          <a:xfrm>
            <a:off x="8216163" y="3687490"/>
            <a:ext cx="2947321" cy="1941382"/>
          </a:xfrm>
          <a:prstGeom prst="rect">
            <a:avLst/>
          </a:prstGeom>
        </p:spPr>
      </p:pic>
      <p:pic>
        <p:nvPicPr>
          <p:cNvPr id="14" name="Image 13" descr="Une image contenant texte, capture d’écran, Police, diagramme&#10;&#10;Description générée automatiquement">
            <a:extLst>
              <a:ext uri="{FF2B5EF4-FFF2-40B4-BE49-F238E27FC236}">
                <a16:creationId xmlns:a16="http://schemas.microsoft.com/office/drawing/2014/main" id="{A8CA57A5-66FF-D641-5BD7-E89D389E09BF}"/>
              </a:ext>
            </a:extLst>
          </p:cNvPr>
          <p:cNvPicPr>
            <a:picLocks noChangeAspect="1"/>
          </p:cNvPicPr>
          <p:nvPr/>
        </p:nvPicPr>
        <p:blipFill>
          <a:blip r:embed="rId6"/>
          <a:stretch>
            <a:fillRect/>
          </a:stretch>
        </p:blipFill>
        <p:spPr>
          <a:xfrm>
            <a:off x="4471737" y="3687490"/>
            <a:ext cx="3248526" cy="1890992"/>
          </a:xfrm>
          <a:prstGeom prst="rect">
            <a:avLst/>
          </a:prstGeom>
        </p:spPr>
      </p:pic>
      <p:sp>
        <p:nvSpPr>
          <p:cNvPr id="5" name="ZoneTexte 4">
            <a:extLst>
              <a:ext uri="{FF2B5EF4-FFF2-40B4-BE49-F238E27FC236}">
                <a16:creationId xmlns:a16="http://schemas.microsoft.com/office/drawing/2014/main" id="{E8664A66-05D6-FFCC-A420-A5C7049B1647}"/>
              </a:ext>
            </a:extLst>
          </p:cNvPr>
          <p:cNvSpPr txBox="1"/>
          <p:nvPr/>
        </p:nvSpPr>
        <p:spPr>
          <a:xfrm>
            <a:off x="4316693" y="6094399"/>
            <a:ext cx="7025956" cy="461665"/>
          </a:xfrm>
          <a:prstGeom prst="rect">
            <a:avLst/>
          </a:prstGeom>
          <a:noFill/>
        </p:spPr>
        <p:txBody>
          <a:bodyPr wrap="square" rtlCol="0">
            <a:spAutoFit/>
          </a:bodyPr>
          <a:lstStyle/>
          <a:p>
            <a:r>
              <a:rPr lang="fr-FR" sz="1200" dirty="0">
                <a:latin typeface="Montserrat" pitchFamily="2" charset="77"/>
                <a:ea typeface="Montserrat" pitchFamily="2" charset="77"/>
                <a:cs typeface="Montserrat" pitchFamily="2" charset="77"/>
              </a:rPr>
              <a:t>Utilisation d’API tierces pour l’export du menu après sa création (</a:t>
            </a:r>
            <a:r>
              <a:rPr lang="fr-FR" sz="1200" dirty="0" err="1">
                <a:latin typeface="Montserrat" pitchFamily="2" charset="77"/>
                <a:ea typeface="Montserrat" pitchFamily="2" charset="77"/>
                <a:cs typeface="Montserrat" pitchFamily="2" charset="77"/>
              </a:rPr>
              <a:t>pdf</a:t>
            </a:r>
            <a:r>
              <a:rPr lang="fr-FR" sz="1200" dirty="0">
                <a:latin typeface="Montserrat" pitchFamily="2" charset="77"/>
                <a:ea typeface="Montserrat" pitchFamily="2" charset="77"/>
                <a:cs typeface="Montserrat" pitchFamily="2" charset="77"/>
              </a:rPr>
              <a:t>, </a:t>
            </a:r>
            <a:r>
              <a:rPr lang="fr-FR" sz="1200" dirty="0" err="1">
                <a:latin typeface="Montserrat" pitchFamily="2" charset="77"/>
                <a:ea typeface="Montserrat" pitchFamily="2" charset="77"/>
                <a:cs typeface="Montserrat" pitchFamily="2" charset="77"/>
              </a:rPr>
              <a:t>deliveroo</a:t>
            </a:r>
            <a:r>
              <a:rPr lang="fr-FR" sz="1200" dirty="0">
                <a:latin typeface="Montserrat" pitchFamily="2" charset="77"/>
                <a:ea typeface="Montserrat" pitchFamily="2" charset="77"/>
                <a:cs typeface="Montserrat" pitchFamily="2" charset="77"/>
              </a:rPr>
              <a:t> et </a:t>
            </a:r>
            <a:r>
              <a:rPr lang="fr-FR" sz="1200" dirty="0" err="1">
                <a:latin typeface="Montserrat" pitchFamily="2" charset="77"/>
                <a:ea typeface="Montserrat" pitchFamily="2" charset="77"/>
                <a:cs typeface="Montserrat" pitchFamily="2" charset="77"/>
              </a:rPr>
              <a:t>instagram</a:t>
            </a:r>
            <a:r>
              <a:rPr lang="fr-FR" sz="1200" dirty="0">
                <a:latin typeface="Montserrat" pitchFamily="2" charset="77"/>
                <a:ea typeface="Montserrat" pitchFamily="2" charset="77"/>
                <a:cs typeface="Montserrat" pitchFamily="2" charset="77"/>
              </a:rPr>
              <a:t>)</a:t>
            </a:r>
            <a:endParaRPr lang="fr-FR" dirty="0"/>
          </a:p>
        </p:txBody>
      </p:sp>
    </p:spTree>
    <p:extLst>
      <p:ext uri="{BB962C8B-B14F-4D97-AF65-F5344CB8AC3E}">
        <p14:creationId xmlns:p14="http://schemas.microsoft.com/office/powerpoint/2010/main" val="3093054589"/>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27911</TotalTime>
  <Words>896</Words>
  <Application>Microsoft Macintosh PowerPoint</Application>
  <PresentationFormat>Grand écran</PresentationFormat>
  <Paragraphs>93</Paragraphs>
  <Slides>16</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16</vt:i4>
      </vt:variant>
    </vt:vector>
  </HeadingPairs>
  <TitlesOfParts>
    <vt:vector size="21" baseType="lpstr">
      <vt:lpstr>Arial</vt:lpstr>
      <vt:lpstr>Calibri</vt:lpstr>
      <vt:lpstr>Calibri Light</vt:lpstr>
      <vt:lpstr>Montserrat</vt:lpstr>
      <vt:lpstr>Thème Office</vt:lpstr>
      <vt:lpstr>Spécifications techniques</vt:lpstr>
      <vt:lpstr>A quoi sert les spécifications techniques ?</vt:lpstr>
      <vt:lpstr>I. Les choix technologiques :</vt:lpstr>
      <vt:lpstr>I. Les choix technologiques :</vt:lpstr>
      <vt:lpstr>I. Les choix technologiques :</vt:lpstr>
      <vt:lpstr>I. Les choix technologiques :</vt:lpstr>
      <vt:lpstr>I. Les choix technologiques :</vt:lpstr>
      <vt:lpstr>I. Les choix technologiques :</vt:lpstr>
      <vt:lpstr>I. Les choix technologiques :</vt:lpstr>
      <vt:lpstr>II. Liens avec le backend :</vt:lpstr>
      <vt:lpstr>II. Liens avec le backend :</vt:lpstr>
      <vt:lpstr>III. Nom de domaine et hébergement :</vt:lpstr>
      <vt:lpstr>IV. Accessibilité :</vt:lpstr>
      <vt:lpstr>V. Service tiers:</vt:lpstr>
      <vt:lpstr>VI. Sécurité:</vt:lpstr>
      <vt:lpstr>VI. Maintenance et futures MAJ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Système de veille  technologique</dc:title>
  <dc:creator>Marketing</dc:creator>
  <cp:lastModifiedBy>Marketing</cp:lastModifiedBy>
  <cp:revision>62</cp:revision>
  <dcterms:created xsi:type="dcterms:W3CDTF">2024-01-11T14:04:32Z</dcterms:created>
  <dcterms:modified xsi:type="dcterms:W3CDTF">2024-08-24T10:10:47Z</dcterms:modified>
</cp:coreProperties>
</file>

<file path=docProps/thumbnail.jpeg>
</file>